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84" r:id="rId2"/>
    <p:sldId id="277" r:id="rId3"/>
    <p:sldId id="285" r:id="rId4"/>
    <p:sldId id="286" r:id="rId5"/>
    <p:sldId id="287" r:id="rId6"/>
    <p:sldId id="288" r:id="rId7"/>
    <p:sldId id="289" r:id="rId8"/>
    <p:sldId id="282" r:id="rId9"/>
    <p:sldId id="259" r:id="rId10"/>
    <p:sldId id="263" r:id="rId11"/>
    <p:sldId id="261" r:id="rId12"/>
    <p:sldId id="279"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DBD"/>
    <a:srgbClr val="0D68A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160"/>
    <p:restoredTop sz="74014" autoAdjust="0"/>
  </p:normalViewPr>
  <p:slideViewPr>
    <p:cSldViewPr snapToGrid="0" snapToObjects="1">
      <p:cViewPr varScale="1">
        <p:scale>
          <a:sx n="131" d="100"/>
          <a:sy n="131" d="100"/>
        </p:scale>
        <p:origin x="3184"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137" d="100"/>
          <a:sy n="137" d="100"/>
        </p:scale>
        <p:origin x="4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tiff>
</file>

<file path=ppt/media/image11.tiff>
</file>

<file path=ppt/media/image12.tiff>
</file>

<file path=ppt/media/image13.tiff>
</file>

<file path=ppt/media/image14.tiff>
</file>

<file path=ppt/media/image15.tiff>
</file>

<file path=ppt/media/image16.png>
</file>

<file path=ppt/media/image17.tiff>
</file>

<file path=ppt/media/image18.jpg>
</file>

<file path=ppt/media/image19.tiff>
</file>

<file path=ppt/media/image2.tiff>
</file>

<file path=ppt/media/image20.png>
</file>

<file path=ppt/media/image21.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A40576-E806-AD43-AAED-1AB5305DC723}" type="datetimeFigureOut">
              <a:rPr lang="en-US" smtClean="0"/>
              <a:t>3/10/20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B7F5AE-22BE-E747-9E81-5C03E94CC686}" type="slidenum">
              <a:rPr lang="en-US" smtClean="0"/>
              <a:t>‹#›</a:t>
            </a:fld>
            <a:endParaRPr lang="en-US"/>
          </a:p>
        </p:txBody>
      </p:sp>
    </p:spTree>
    <p:extLst>
      <p:ext uri="{BB962C8B-B14F-4D97-AF65-F5344CB8AC3E}">
        <p14:creationId xmlns:p14="http://schemas.microsoft.com/office/powerpoint/2010/main" val="19903697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AU" b="1" dirty="0"/>
              <a:t>Content:</a:t>
            </a:r>
          </a:p>
          <a:p>
            <a:r>
              <a:rPr lang="en-AU" dirty="0"/>
              <a:t>Title slide</a:t>
            </a:r>
          </a:p>
          <a:p>
            <a:endParaRPr lang="en-AU" dirty="0"/>
          </a:p>
          <a:p>
            <a:r>
              <a:rPr lang="en-AU" b="1" dirty="0"/>
              <a:t>Objectives:</a:t>
            </a:r>
            <a:endParaRPr lang="en-AU" dirty="0"/>
          </a:p>
          <a:p>
            <a:r>
              <a:rPr lang="en-AU" dirty="0"/>
              <a:t>N/A</a:t>
            </a:r>
          </a:p>
          <a:p>
            <a:endParaRPr lang="en-AU" dirty="0"/>
          </a:p>
          <a:p>
            <a:r>
              <a:rPr lang="en-AU" b="1" dirty="0"/>
              <a:t>Narrative:</a:t>
            </a:r>
          </a:p>
          <a:p>
            <a:pPr marL="0" lvl="0" indent="0" rtl="0">
              <a:spcBef>
                <a:spcPts val="0"/>
              </a:spcBef>
              <a:spcAft>
                <a:spcPts val="0"/>
              </a:spcAft>
              <a:buNone/>
            </a:pPr>
            <a:r>
              <a:rPr lang="en-AU"/>
              <a:t>N/A</a:t>
            </a:r>
            <a:endParaRPr/>
          </a:p>
        </p:txBody>
      </p:sp>
    </p:spTree>
    <p:extLst>
      <p:ext uri="{BB962C8B-B14F-4D97-AF65-F5344CB8AC3E}">
        <p14:creationId xmlns:p14="http://schemas.microsoft.com/office/powerpoint/2010/main" val="16922068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Content:</a:t>
            </a:r>
          </a:p>
          <a:p>
            <a:r>
              <a:rPr lang="en-AU" dirty="0"/>
              <a:t>An image declaring that safety when dealing with electricity is very important</a:t>
            </a:r>
          </a:p>
          <a:p>
            <a:endParaRPr lang="en-AU" dirty="0"/>
          </a:p>
          <a:p>
            <a:r>
              <a:rPr lang="en-AU" b="1" dirty="0"/>
              <a:t>Objectives:</a:t>
            </a:r>
            <a:endParaRPr lang="en-AU" dirty="0"/>
          </a:p>
          <a:p>
            <a:r>
              <a:rPr lang="en-AU" dirty="0"/>
              <a:t>Students should understand that electricity can generate a lot of heat.</a:t>
            </a:r>
          </a:p>
          <a:p>
            <a:r>
              <a:rPr lang="en-AU" dirty="0"/>
              <a:t>Electricity can kill</a:t>
            </a:r>
          </a:p>
          <a:p>
            <a:r>
              <a:rPr lang="en-AU" dirty="0"/>
              <a:t>Safety around electricity is everyone’s responsibility.</a:t>
            </a:r>
          </a:p>
          <a:p>
            <a:endParaRPr lang="en-AU" dirty="0"/>
          </a:p>
          <a:p>
            <a:r>
              <a:rPr lang="en-AU" b="1" dirty="0"/>
              <a:t>Actions:</a:t>
            </a:r>
          </a:p>
          <a:p>
            <a:r>
              <a:rPr lang="en-AU" dirty="0"/>
              <a:t>Use Win/Mac power supply as an illustration of safety and electrical heat</a:t>
            </a:r>
          </a:p>
          <a:p>
            <a:endParaRPr lang="en-AU" dirty="0"/>
          </a:p>
          <a:p>
            <a:r>
              <a:rPr lang="en-AU" dirty="0"/>
              <a:t>We know that lightning can set things on fire i.e. heat!</a:t>
            </a:r>
            <a:endParaRPr lang="en-US" dirty="0"/>
          </a:p>
        </p:txBody>
      </p:sp>
      <p:sp>
        <p:nvSpPr>
          <p:cNvPr id="4" name="Slide Number Placeholder 3"/>
          <p:cNvSpPr>
            <a:spLocks noGrp="1"/>
          </p:cNvSpPr>
          <p:nvPr>
            <p:ph type="sldNum" sz="quarter" idx="10"/>
          </p:nvPr>
        </p:nvSpPr>
        <p:spPr/>
        <p:txBody>
          <a:bodyPr/>
          <a:lstStyle/>
          <a:p>
            <a:fld id="{CAB7F5AE-22BE-E747-9E81-5C03E94CC686}" type="slidenum">
              <a:rPr lang="en-US" smtClean="0"/>
              <a:t>10</a:t>
            </a:fld>
            <a:endParaRPr lang="en-US"/>
          </a:p>
        </p:txBody>
      </p:sp>
    </p:spTree>
    <p:extLst>
      <p:ext uri="{BB962C8B-B14F-4D97-AF65-F5344CB8AC3E}">
        <p14:creationId xmlns:p14="http://schemas.microsoft.com/office/powerpoint/2010/main" val="37752736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Content:</a:t>
            </a:r>
          </a:p>
          <a:p>
            <a:r>
              <a:rPr lang="en-AU" dirty="0"/>
              <a:t>Video showing how lightning is a pure demonstration of electricity.</a:t>
            </a:r>
          </a:p>
          <a:p>
            <a:endParaRPr lang="en-AU" dirty="0"/>
          </a:p>
          <a:p>
            <a:r>
              <a:rPr lang="en-AU" b="1" dirty="0"/>
              <a:t>Objectives:</a:t>
            </a:r>
            <a:endParaRPr lang="en-AU" dirty="0"/>
          </a:p>
          <a:p>
            <a:r>
              <a:rPr lang="en-AU" dirty="0"/>
              <a:t>To illustrate the power of electricity</a:t>
            </a:r>
          </a:p>
          <a:p>
            <a:r>
              <a:rPr lang="en-AU" dirty="0"/>
              <a:t>To illustrate the reality of electricity and make it memorable</a:t>
            </a:r>
          </a:p>
          <a:p>
            <a:r>
              <a:rPr lang="en-AU" dirty="0"/>
              <a:t>Students should understand that safety is paramount when dealing with electricity</a:t>
            </a:r>
          </a:p>
          <a:p>
            <a:r>
              <a:rPr lang="en-AU" dirty="0"/>
              <a:t>To relate electricity to power</a:t>
            </a:r>
          </a:p>
          <a:p>
            <a:endParaRPr lang="en-AU" dirty="0"/>
          </a:p>
          <a:p>
            <a:r>
              <a:rPr lang="en-AU" b="1" dirty="0"/>
              <a:t>Narrative:</a:t>
            </a:r>
          </a:p>
          <a:p>
            <a:r>
              <a:rPr lang="en-AU" b="0" dirty="0"/>
              <a:t>Get the students to listen to the video with the intent of answering questions after.</a:t>
            </a:r>
          </a:p>
          <a:p>
            <a:r>
              <a:rPr lang="en-AU" b="0" dirty="0"/>
              <a:t>How often does lighting occur? 50-100 times a second</a:t>
            </a:r>
          </a:p>
          <a:p>
            <a:r>
              <a:rPr lang="en-AU" b="0" dirty="0"/>
              <a:t>Where does lightning strike most? Himalayas, Central Africa, South America</a:t>
            </a:r>
          </a:p>
          <a:p>
            <a:r>
              <a:rPr lang="en-AU" b="0" dirty="0"/>
              <a:t>How hot does the lightning path get? 50,000 degrees fahrenheit</a:t>
            </a:r>
          </a:p>
          <a:p>
            <a:r>
              <a:rPr lang="en-AU" b="0" dirty="0"/>
              <a:t>Where is the best place to shelter from lightning? In a building or car</a:t>
            </a:r>
          </a:p>
        </p:txBody>
      </p:sp>
      <p:sp>
        <p:nvSpPr>
          <p:cNvPr id="4" name="Slide Number Placeholder 3"/>
          <p:cNvSpPr>
            <a:spLocks noGrp="1"/>
          </p:cNvSpPr>
          <p:nvPr>
            <p:ph type="sldNum" sz="quarter" idx="10"/>
          </p:nvPr>
        </p:nvSpPr>
        <p:spPr/>
        <p:txBody>
          <a:bodyPr/>
          <a:lstStyle/>
          <a:p>
            <a:fld id="{CAB7F5AE-22BE-E747-9E81-5C03E94CC686}" type="slidenum">
              <a:rPr lang="en-US" smtClean="0"/>
              <a:t>11</a:t>
            </a:fld>
            <a:endParaRPr lang="en-US"/>
          </a:p>
        </p:txBody>
      </p:sp>
    </p:spTree>
    <p:extLst>
      <p:ext uri="{BB962C8B-B14F-4D97-AF65-F5344CB8AC3E}">
        <p14:creationId xmlns:p14="http://schemas.microsoft.com/office/powerpoint/2010/main" val="10404514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Content:</a:t>
            </a:r>
          </a:p>
          <a:p>
            <a:r>
              <a:rPr lang="en-AU" dirty="0"/>
              <a:t>A video that shows components exploding and catching fire</a:t>
            </a:r>
          </a:p>
          <a:p>
            <a:endParaRPr lang="en-AU" dirty="0"/>
          </a:p>
          <a:p>
            <a:r>
              <a:rPr lang="en-AU" b="1" dirty="0"/>
              <a:t>Objectives:</a:t>
            </a:r>
            <a:endParaRPr lang="en-AU" dirty="0"/>
          </a:p>
          <a:p>
            <a:r>
              <a:rPr lang="en-AU" dirty="0"/>
              <a:t>Students will understand that they should be careful with components</a:t>
            </a:r>
          </a:p>
          <a:p>
            <a:endParaRPr lang="en-AU" dirty="0"/>
          </a:p>
          <a:p>
            <a:r>
              <a:rPr lang="en-AU" b="1" dirty="0"/>
              <a:t>Narrative:</a:t>
            </a:r>
          </a:p>
          <a:p>
            <a:r>
              <a:rPr lang="en-AU" dirty="0"/>
              <a:t>NONE</a:t>
            </a:r>
          </a:p>
        </p:txBody>
      </p:sp>
      <p:sp>
        <p:nvSpPr>
          <p:cNvPr id="4" name="Slide Number Placeholder 3"/>
          <p:cNvSpPr>
            <a:spLocks noGrp="1"/>
          </p:cNvSpPr>
          <p:nvPr>
            <p:ph type="sldNum" sz="quarter" idx="10"/>
          </p:nvPr>
        </p:nvSpPr>
        <p:spPr/>
        <p:txBody>
          <a:bodyPr/>
          <a:lstStyle/>
          <a:p>
            <a:fld id="{CAB7F5AE-22BE-E747-9E81-5C03E94CC686}" type="slidenum">
              <a:rPr lang="en-US" smtClean="0"/>
              <a:t>12</a:t>
            </a:fld>
            <a:endParaRPr lang="en-US"/>
          </a:p>
        </p:txBody>
      </p:sp>
    </p:spTree>
    <p:extLst>
      <p:ext uri="{BB962C8B-B14F-4D97-AF65-F5344CB8AC3E}">
        <p14:creationId xmlns:p14="http://schemas.microsoft.com/office/powerpoint/2010/main" val="4007412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784" y="4343396"/>
            <a:ext cx="5486386" cy="4114791"/>
          </a:xfrm>
          <a:prstGeom prst="rect">
            <a:avLst/>
          </a:prstGeom>
          <a:noFill/>
          <a:ln>
            <a:noFill/>
          </a:ln>
        </p:spPr>
        <p:txBody>
          <a:bodyPr spcFirstLastPara="1" wrap="square" lIns="81350" tIns="81350" rIns="81350" bIns="81350" anchor="ctr" anchorCtr="0">
            <a:noAutofit/>
          </a:bodyPr>
          <a:lstStyle/>
          <a:p>
            <a:r>
              <a:rPr lang="en-AU" b="1" dirty="0"/>
              <a:t>Content:</a:t>
            </a:r>
          </a:p>
          <a:p>
            <a:r>
              <a:rPr lang="en-AU" dirty="0"/>
              <a:t>Goals &amp; Success criteria</a:t>
            </a:r>
          </a:p>
          <a:p>
            <a:endParaRPr lang="en-AU" dirty="0"/>
          </a:p>
          <a:p>
            <a:r>
              <a:rPr lang="en-AU" b="1" dirty="0"/>
              <a:t>Objectives:</a:t>
            </a:r>
            <a:endParaRPr lang="en-AU" dirty="0"/>
          </a:p>
          <a:p>
            <a:r>
              <a:rPr lang="en-AU" dirty="0"/>
              <a:t>Give students an understanding of what they need to achieve for this lesson and how they will achieve it</a:t>
            </a:r>
          </a:p>
          <a:p>
            <a:endParaRPr lang="en-AU" dirty="0"/>
          </a:p>
          <a:p>
            <a:r>
              <a:rPr lang="en-AU" b="1" dirty="0"/>
              <a:t>Narrative:</a:t>
            </a:r>
          </a:p>
          <a:p>
            <a:pPr marL="0" lvl="0" indent="0" rtl="0">
              <a:spcBef>
                <a:spcPts val="0"/>
              </a:spcBef>
              <a:spcAft>
                <a:spcPts val="0"/>
              </a:spcAft>
              <a:buNone/>
            </a:pPr>
            <a:r>
              <a:rPr lang="en-AU"/>
              <a:t>N/A</a:t>
            </a:r>
          </a:p>
          <a:p>
            <a:pPr marL="0" lvl="0" indent="0">
              <a:spcBef>
                <a:spcPts val="0"/>
              </a:spcBef>
              <a:spcAft>
                <a:spcPts val="0"/>
              </a:spcAft>
              <a:buNone/>
            </a:pPr>
            <a:endParaRPr/>
          </a:p>
        </p:txBody>
      </p:sp>
      <p:sp>
        <p:nvSpPr>
          <p:cNvPr id="75" name="Shape 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096808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AU" b="1" dirty="0"/>
              <a:t>Content:</a:t>
            </a:r>
          </a:p>
          <a:p>
            <a:r>
              <a:rPr lang="en-AU" dirty="0"/>
              <a:t>Questions</a:t>
            </a:r>
          </a:p>
          <a:p>
            <a:endParaRPr lang="en-AU" dirty="0"/>
          </a:p>
          <a:p>
            <a:r>
              <a:rPr lang="en-AU" b="1" dirty="0"/>
              <a:t>Objectives:</a:t>
            </a:r>
            <a:endParaRPr lang="en-AU" dirty="0"/>
          </a:p>
          <a:p>
            <a:r>
              <a:rPr lang="en-AU" dirty="0"/>
              <a:t>The point here is to build rapport with the class and to get some feedback from each student. This will also give the instructor some time in which to learn the students’ names</a:t>
            </a:r>
          </a:p>
          <a:p>
            <a:endParaRPr lang="en-AU" dirty="0"/>
          </a:p>
          <a:p>
            <a:r>
              <a:rPr lang="en-AU" b="1" dirty="0"/>
              <a:t>Narrative:</a:t>
            </a:r>
          </a:p>
          <a:p>
            <a:pPr marL="0" lvl="0" indent="0" rtl="0">
              <a:spcBef>
                <a:spcPts val="0"/>
              </a:spcBef>
              <a:spcAft>
                <a:spcPts val="0"/>
              </a:spcAft>
              <a:buNone/>
            </a:pPr>
            <a:r>
              <a:rPr lang="en-AU"/>
              <a:t>This is an informal light hearted discussion. Don’t labour the point – ask/respond and move on. Make sure all students get a chance to respond</a:t>
            </a:r>
          </a:p>
          <a:p>
            <a:pPr marL="0" lvl="0" indent="0" rtl="0">
              <a:spcBef>
                <a:spcPts val="0"/>
              </a:spcBef>
              <a:spcAft>
                <a:spcPts val="0"/>
              </a:spcAft>
              <a:buNone/>
            </a:pPr>
            <a:endParaRPr/>
          </a:p>
        </p:txBody>
      </p:sp>
    </p:spTree>
    <p:extLst>
      <p:ext uri="{BB962C8B-B14F-4D97-AF65-F5344CB8AC3E}">
        <p14:creationId xmlns:p14="http://schemas.microsoft.com/office/powerpoint/2010/main" val="3087591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AU" b="1" dirty="0"/>
              <a:t>Content:</a:t>
            </a:r>
          </a:p>
          <a:p>
            <a:r>
              <a:rPr lang="en-AU" dirty="0"/>
              <a:t>Component Game</a:t>
            </a:r>
          </a:p>
          <a:p>
            <a:endParaRPr lang="en-AU" dirty="0"/>
          </a:p>
          <a:p>
            <a:r>
              <a:rPr lang="en-AU" b="1" dirty="0"/>
              <a:t>Objectives:</a:t>
            </a:r>
            <a:endParaRPr lang="en-AU" dirty="0"/>
          </a:p>
          <a:p>
            <a:r>
              <a:rPr lang="en-AU" dirty="0"/>
              <a:t>Build rapport.</a:t>
            </a:r>
          </a:p>
          <a:p>
            <a:r>
              <a:rPr lang="en-AU" dirty="0"/>
              <a:t>Familiarise students with electronics components</a:t>
            </a:r>
          </a:p>
          <a:p>
            <a:r>
              <a:rPr lang="en-AU" dirty="0"/>
              <a:t>Have fun.</a:t>
            </a:r>
          </a:p>
          <a:p>
            <a:endParaRPr lang="en-AU" dirty="0"/>
          </a:p>
          <a:p>
            <a:r>
              <a:rPr lang="en-AU" b="1" dirty="0"/>
              <a:t>Narrative:</a:t>
            </a:r>
          </a:p>
          <a:p>
            <a:pPr marL="0" lvl="0" indent="0" rtl="0">
              <a:spcBef>
                <a:spcPts val="0"/>
              </a:spcBef>
              <a:spcAft>
                <a:spcPts val="0"/>
              </a:spcAft>
              <a:buNone/>
            </a:pPr>
            <a:r>
              <a:rPr lang="en-AU"/>
              <a:t>Put students in groups depending on how many bags of components you have. </a:t>
            </a:r>
          </a:p>
          <a:p>
            <a:pPr marL="0" lvl="0" indent="0" rtl="0">
              <a:spcBef>
                <a:spcPts val="0"/>
              </a:spcBef>
              <a:spcAft>
                <a:spcPts val="0"/>
              </a:spcAft>
              <a:buNone/>
            </a:pPr>
            <a:r>
              <a:rPr lang="en-AU"/>
              <a:t>Give them some time to memorise the components and then advance the slide</a:t>
            </a:r>
          </a:p>
          <a:p>
            <a:pPr marL="0" lvl="0" indent="0" rtl="0">
              <a:spcBef>
                <a:spcPts val="0"/>
              </a:spcBef>
              <a:spcAft>
                <a:spcPts val="0"/>
              </a:spcAft>
              <a:buNone/>
            </a:pPr>
            <a:r>
              <a:rPr lang="en-AU"/>
              <a:t>Ask each group to pick up and show the correct component as you name them</a:t>
            </a:r>
          </a:p>
          <a:p>
            <a:pPr marL="0" lvl="0" indent="0" rtl="0">
              <a:spcBef>
                <a:spcPts val="0"/>
              </a:spcBef>
              <a:spcAft>
                <a:spcPts val="0"/>
              </a:spcAft>
              <a:buNone/>
            </a:pPr>
            <a:endParaRPr/>
          </a:p>
        </p:txBody>
      </p:sp>
    </p:spTree>
    <p:extLst>
      <p:ext uri="{BB962C8B-B14F-4D97-AF65-F5344CB8AC3E}">
        <p14:creationId xmlns:p14="http://schemas.microsoft.com/office/powerpoint/2010/main" val="13125826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AU" b="1" dirty="0"/>
              <a:t>Content:</a:t>
            </a:r>
          </a:p>
          <a:p>
            <a:r>
              <a:rPr lang="en-AU" dirty="0"/>
              <a:t>Component Game</a:t>
            </a:r>
          </a:p>
          <a:p>
            <a:endParaRPr lang="en-AU" dirty="0"/>
          </a:p>
          <a:p>
            <a:r>
              <a:rPr lang="en-AU" b="1" dirty="0"/>
              <a:t>Objectives:</a:t>
            </a:r>
            <a:endParaRPr lang="en-AU" dirty="0"/>
          </a:p>
          <a:p>
            <a:r>
              <a:rPr lang="en-AU" dirty="0"/>
              <a:t>Students are asked to pick the correct components as the instructor names them</a:t>
            </a:r>
          </a:p>
          <a:p>
            <a:endParaRPr lang="en-AU" dirty="0"/>
          </a:p>
          <a:p>
            <a:r>
              <a:rPr lang="en-AU" b="1" dirty="0"/>
              <a:t>Narrative:</a:t>
            </a:r>
          </a:p>
          <a:p>
            <a:pPr marL="0" lvl="0" indent="0" rtl="0">
              <a:spcBef>
                <a:spcPts val="0"/>
              </a:spcBef>
              <a:spcAft>
                <a:spcPts val="0"/>
              </a:spcAft>
              <a:buNone/>
            </a:pPr>
            <a:r>
              <a:rPr lang="en-AU"/>
              <a:t>N/A</a:t>
            </a:r>
          </a:p>
          <a:p>
            <a:pPr marL="0" lvl="0" indent="0" rtl="0">
              <a:spcBef>
                <a:spcPts val="0"/>
              </a:spcBef>
              <a:spcAft>
                <a:spcPts val="0"/>
              </a:spcAft>
              <a:buNone/>
            </a:pPr>
            <a:endParaRPr/>
          </a:p>
        </p:txBody>
      </p:sp>
    </p:spTree>
    <p:extLst>
      <p:ext uri="{BB962C8B-B14F-4D97-AF65-F5344CB8AC3E}">
        <p14:creationId xmlns:p14="http://schemas.microsoft.com/office/powerpoint/2010/main" val="1682164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AU" b="1" dirty="0"/>
              <a:t>Content:</a:t>
            </a:r>
          </a:p>
          <a:p>
            <a:r>
              <a:rPr lang="en-AU" dirty="0"/>
              <a:t>Introduction to what is electricity</a:t>
            </a:r>
          </a:p>
          <a:p>
            <a:endParaRPr lang="en-AU" dirty="0"/>
          </a:p>
          <a:p>
            <a:r>
              <a:rPr lang="en-AU" b="1" dirty="0"/>
              <a:t>Objectives:</a:t>
            </a:r>
            <a:endParaRPr lang="en-AU" dirty="0"/>
          </a:p>
          <a:p>
            <a:r>
              <a:rPr lang="en-AU" dirty="0"/>
              <a:t>Ask students what they think electricity is</a:t>
            </a:r>
          </a:p>
          <a:p>
            <a:endParaRPr lang="en-AU" dirty="0"/>
          </a:p>
          <a:p>
            <a:r>
              <a:rPr lang="en-AU" b="1" dirty="0"/>
              <a:t>Narrative:</a:t>
            </a:r>
          </a:p>
          <a:p>
            <a:pPr marL="0" lvl="0" indent="0" rtl="0">
              <a:spcBef>
                <a:spcPts val="0"/>
              </a:spcBef>
              <a:spcAft>
                <a:spcPts val="0"/>
              </a:spcAft>
              <a:buNone/>
            </a:pPr>
            <a:r>
              <a:rPr lang="en-AU"/>
              <a:t>N/A</a:t>
            </a:r>
          </a:p>
          <a:p>
            <a:pPr marL="0" lvl="0" indent="0" rtl="0">
              <a:spcBef>
                <a:spcPts val="0"/>
              </a:spcBef>
              <a:spcAft>
                <a:spcPts val="0"/>
              </a:spcAft>
              <a:buNone/>
            </a:pPr>
            <a:endParaRPr/>
          </a:p>
        </p:txBody>
      </p:sp>
    </p:spTree>
    <p:extLst>
      <p:ext uri="{BB962C8B-B14F-4D97-AF65-F5344CB8AC3E}">
        <p14:creationId xmlns:p14="http://schemas.microsoft.com/office/powerpoint/2010/main" val="1795417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AU" b="1" dirty="0"/>
              <a:t>Content:</a:t>
            </a:r>
          </a:p>
          <a:p>
            <a:r>
              <a:rPr lang="en-AU" dirty="0"/>
              <a:t>Video – The Story of Electricity</a:t>
            </a:r>
          </a:p>
          <a:p>
            <a:endParaRPr lang="en-AU" dirty="0"/>
          </a:p>
          <a:p>
            <a:r>
              <a:rPr lang="en-AU" b="1" dirty="0"/>
              <a:t>Objectives:</a:t>
            </a:r>
            <a:endParaRPr lang="en-AU" dirty="0"/>
          </a:p>
          <a:p>
            <a:r>
              <a:rPr lang="en-AU" dirty="0"/>
              <a:t>Learn the basics of what electricity is and how we consume it in our homes</a:t>
            </a:r>
          </a:p>
          <a:p>
            <a:endParaRPr lang="en-AU" dirty="0"/>
          </a:p>
          <a:p>
            <a:r>
              <a:rPr lang="en-AU" b="1" dirty="0"/>
              <a:t>Narrative:</a:t>
            </a:r>
          </a:p>
          <a:p>
            <a:pPr marL="0" lvl="0" indent="0" rtl="0">
              <a:spcBef>
                <a:spcPts val="0"/>
              </a:spcBef>
              <a:spcAft>
                <a:spcPts val="0"/>
              </a:spcAft>
              <a:buNone/>
            </a:pPr>
            <a:r>
              <a:rPr lang="en-AU"/>
              <a:t>Watch the video and elicit and feedback/responses</a:t>
            </a:r>
          </a:p>
          <a:p>
            <a:pPr marL="0" lvl="0" indent="0" rtl="0">
              <a:spcBef>
                <a:spcPts val="0"/>
              </a:spcBef>
              <a:spcAft>
                <a:spcPts val="0"/>
              </a:spcAft>
              <a:buNone/>
            </a:pPr>
            <a:endParaRPr/>
          </a:p>
        </p:txBody>
      </p:sp>
    </p:spTree>
    <p:extLst>
      <p:ext uri="{BB962C8B-B14F-4D97-AF65-F5344CB8AC3E}">
        <p14:creationId xmlns:p14="http://schemas.microsoft.com/office/powerpoint/2010/main" val="3186806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Content:</a:t>
            </a:r>
          </a:p>
          <a:p>
            <a:r>
              <a:rPr lang="en-AU" dirty="0"/>
              <a:t>Images showing different types of ‘current’</a:t>
            </a:r>
          </a:p>
          <a:p>
            <a:endParaRPr lang="en-AU" dirty="0"/>
          </a:p>
          <a:p>
            <a:r>
              <a:rPr lang="en-AU" b="1" dirty="0"/>
              <a:t>Objectives:</a:t>
            </a:r>
            <a:endParaRPr lang="en-AU" dirty="0"/>
          </a:p>
          <a:p>
            <a:r>
              <a:rPr lang="en-AU" dirty="0"/>
              <a:t>Students should understand the concept of an electric current.</a:t>
            </a:r>
          </a:p>
          <a:p>
            <a:endParaRPr lang="en-AU" dirty="0"/>
          </a:p>
          <a:p>
            <a:r>
              <a:rPr lang="en-AU" b="1" dirty="0"/>
              <a:t>Narrative:</a:t>
            </a:r>
          </a:p>
          <a:p>
            <a:r>
              <a:rPr lang="en-AU" b="0" dirty="0"/>
              <a:t>Ask about the energy in this diagram. Where is it coming from?</a:t>
            </a:r>
          </a:p>
          <a:p>
            <a:r>
              <a:rPr lang="en-AU" b="0" dirty="0"/>
              <a:t>Introduce electrons and electron flow</a:t>
            </a:r>
          </a:p>
          <a:p>
            <a:r>
              <a:rPr lang="en-AU" b="0" dirty="0"/>
              <a:t>Introduce voltage, current and resistance</a:t>
            </a:r>
          </a:p>
        </p:txBody>
      </p:sp>
      <p:sp>
        <p:nvSpPr>
          <p:cNvPr id="4" name="Slide Number Placeholder 3"/>
          <p:cNvSpPr>
            <a:spLocks noGrp="1"/>
          </p:cNvSpPr>
          <p:nvPr>
            <p:ph type="sldNum" sz="quarter" idx="10"/>
          </p:nvPr>
        </p:nvSpPr>
        <p:spPr/>
        <p:txBody>
          <a:bodyPr/>
          <a:lstStyle/>
          <a:p>
            <a:fld id="{CAB7F5AE-22BE-E747-9E81-5C03E94CC686}" type="slidenum">
              <a:rPr lang="en-US" smtClean="0"/>
              <a:t>8</a:t>
            </a:fld>
            <a:endParaRPr lang="en-US"/>
          </a:p>
        </p:txBody>
      </p:sp>
    </p:spTree>
    <p:extLst>
      <p:ext uri="{BB962C8B-B14F-4D97-AF65-F5344CB8AC3E}">
        <p14:creationId xmlns:p14="http://schemas.microsoft.com/office/powerpoint/2010/main" val="29974697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Content:</a:t>
            </a:r>
          </a:p>
          <a:p>
            <a:r>
              <a:rPr lang="en-AU" dirty="0"/>
              <a:t>A comedic illustration of resistance</a:t>
            </a:r>
          </a:p>
          <a:p>
            <a:endParaRPr lang="en-AU" b="1" dirty="0"/>
          </a:p>
          <a:p>
            <a:r>
              <a:rPr lang="en-AU" b="1" dirty="0"/>
              <a:t>Objectives:</a:t>
            </a:r>
            <a:endParaRPr lang="en-AU" dirty="0"/>
          </a:p>
          <a:p>
            <a:r>
              <a:rPr lang="en-AU" dirty="0"/>
              <a:t>To connect the resistor from the game to ‘resistance’</a:t>
            </a:r>
          </a:p>
          <a:p>
            <a:r>
              <a:rPr lang="en-AU" dirty="0"/>
              <a:t>Students should understand the meaning of resistance</a:t>
            </a:r>
          </a:p>
          <a:p>
            <a:r>
              <a:rPr lang="en-AU" dirty="0"/>
              <a:t>Students should understand Current is measured in Amps, Resistance in Ohms and Voltage in Volts.</a:t>
            </a:r>
          </a:p>
          <a:p>
            <a:endParaRPr lang="en-AU" dirty="0"/>
          </a:p>
          <a:p>
            <a:r>
              <a:rPr lang="en-AU" b="1" dirty="0"/>
              <a:t>Narrative</a:t>
            </a:r>
          </a:p>
          <a:p>
            <a:r>
              <a:rPr lang="en-AU" dirty="0"/>
              <a:t>Connect different materials to a battery to illustrate to the class that some materials do not ’conduct’ electricity because of resistance.</a:t>
            </a:r>
          </a:p>
        </p:txBody>
      </p:sp>
      <p:sp>
        <p:nvSpPr>
          <p:cNvPr id="4" name="Slide Number Placeholder 3"/>
          <p:cNvSpPr>
            <a:spLocks noGrp="1"/>
          </p:cNvSpPr>
          <p:nvPr>
            <p:ph type="sldNum" sz="quarter" idx="10"/>
          </p:nvPr>
        </p:nvSpPr>
        <p:spPr/>
        <p:txBody>
          <a:bodyPr/>
          <a:lstStyle/>
          <a:p>
            <a:fld id="{CAB7F5AE-22BE-E747-9E81-5C03E94CC686}" type="slidenum">
              <a:rPr lang="en-US" smtClean="0"/>
              <a:t>9</a:t>
            </a:fld>
            <a:endParaRPr lang="en-US"/>
          </a:p>
        </p:txBody>
      </p:sp>
    </p:spTree>
    <p:extLst>
      <p:ext uri="{BB962C8B-B14F-4D97-AF65-F5344CB8AC3E}">
        <p14:creationId xmlns:p14="http://schemas.microsoft.com/office/powerpoint/2010/main" val="270701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AU"/>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AU"/>
              <a:t>Click to edit Master subtitle style</a:t>
            </a:r>
            <a:endParaRPr lang="en-US"/>
          </a:p>
        </p:txBody>
      </p:sp>
      <p:sp>
        <p:nvSpPr>
          <p:cNvPr id="4" name="Date Placeholder 3"/>
          <p:cNvSpPr>
            <a:spLocks noGrp="1"/>
          </p:cNvSpPr>
          <p:nvPr>
            <p:ph type="dt" sz="half" idx="10"/>
          </p:nvPr>
        </p:nvSpPr>
        <p:spPr/>
        <p:txBody>
          <a:bodyPr/>
          <a:lstStyle/>
          <a:p>
            <a:fld id="{F13CB4BA-B0B3-3643-8F82-8372319FC340}" type="datetime1">
              <a:rPr lang="en-AU" smtClean="0"/>
              <a:t>10/3/20</a:t>
            </a:fld>
            <a:endParaRPr lang="en-US"/>
          </a:p>
        </p:txBody>
      </p:sp>
      <p:sp>
        <p:nvSpPr>
          <p:cNvPr id="5" name="Footer Placeholder 4"/>
          <p:cNvSpPr>
            <a:spLocks noGrp="1"/>
          </p:cNvSpPr>
          <p:nvPr>
            <p:ph type="ftr" sz="quarter" idx="11"/>
          </p:nvPr>
        </p:nvSpPr>
        <p:spPr/>
        <p:txBody>
          <a:bodyPr/>
          <a:lstStyle/>
          <a:p>
            <a:r>
              <a:rPr lang="en-US"/>
              <a:t>Young Technologist Program v1.0</a:t>
            </a:r>
          </a:p>
        </p:txBody>
      </p:sp>
      <p:sp>
        <p:nvSpPr>
          <p:cNvPr id="6" name="Slide Number Placeholder 5"/>
          <p:cNvSpPr>
            <a:spLocks noGrp="1"/>
          </p:cNvSpPr>
          <p:nvPr>
            <p:ph type="sldNum" sz="quarter" idx="12"/>
          </p:nvPr>
        </p:nvSpPr>
        <p:spPr/>
        <p:txBody>
          <a:bodyPr/>
          <a:lstStyle/>
          <a:p>
            <a:fld id="{455617DA-87CE-904B-8158-87F013920B67}" type="slidenum">
              <a:rPr lang="en-US" smtClean="0"/>
              <a:t>‹#›</a:t>
            </a:fld>
            <a:endParaRPr lang="en-US"/>
          </a:p>
        </p:txBody>
      </p:sp>
    </p:spTree>
    <p:extLst>
      <p:ext uri="{BB962C8B-B14F-4D97-AF65-F5344CB8AC3E}">
        <p14:creationId xmlns:p14="http://schemas.microsoft.com/office/powerpoint/2010/main" val="16687251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AB54A553-3446-844B-A648-44D4F5B634A1}" type="datetime1">
              <a:rPr lang="en-AU" smtClean="0"/>
              <a:t>10/3/20</a:t>
            </a:fld>
            <a:endParaRPr lang="en-US"/>
          </a:p>
        </p:txBody>
      </p:sp>
      <p:sp>
        <p:nvSpPr>
          <p:cNvPr id="5" name="Footer Placeholder 4"/>
          <p:cNvSpPr>
            <a:spLocks noGrp="1"/>
          </p:cNvSpPr>
          <p:nvPr>
            <p:ph type="ftr" sz="quarter" idx="11"/>
          </p:nvPr>
        </p:nvSpPr>
        <p:spPr/>
        <p:txBody>
          <a:bodyPr/>
          <a:lstStyle/>
          <a:p>
            <a:r>
              <a:rPr lang="en-US"/>
              <a:t>Young Technologist Program v1.0</a:t>
            </a:r>
          </a:p>
        </p:txBody>
      </p:sp>
      <p:sp>
        <p:nvSpPr>
          <p:cNvPr id="6" name="Slide Number Placeholder 5"/>
          <p:cNvSpPr>
            <a:spLocks noGrp="1"/>
          </p:cNvSpPr>
          <p:nvPr>
            <p:ph type="sldNum" sz="quarter" idx="12"/>
          </p:nvPr>
        </p:nvSpPr>
        <p:spPr/>
        <p:txBody>
          <a:bodyPr/>
          <a:lstStyle/>
          <a:p>
            <a:fld id="{455617DA-87CE-904B-8158-87F013920B67}" type="slidenum">
              <a:rPr lang="en-US" smtClean="0"/>
              <a:t>‹#›</a:t>
            </a:fld>
            <a:endParaRPr lang="en-US"/>
          </a:p>
        </p:txBody>
      </p:sp>
    </p:spTree>
    <p:extLst>
      <p:ext uri="{BB962C8B-B14F-4D97-AF65-F5344CB8AC3E}">
        <p14:creationId xmlns:p14="http://schemas.microsoft.com/office/powerpoint/2010/main" val="21717020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AU"/>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3F36ACF6-3FFD-C149-A336-508B588D15F2}" type="datetime1">
              <a:rPr lang="en-AU" smtClean="0"/>
              <a:t>10/3/20</a:t>
            </a:fld>
            <a:endParaRPr lang="en-US"/>
          </a:p>
        </p:txBody>
      </p:sp>
      <p:sp>
        <p:nvSpPr>
          <p:cNvPr id="5" name="Footer Placeholder 4"/>
          <p:cNvSpPr>
            <a:spLocks noGrp="1"/>
          </p:cNvSpPr>
          <p:nvPr>
            <p:ph type="ftr" sz="quarter" idx="11"/>
          </p:nvPr>
        </p:nvSpPr>
        <p:spPr/>
        <p:txBody>
          <a:bodyPr/>
          <a:lstStyle/>
          <a:p>
            <a:r>
              <a:rPr lang="en-US"/>
              <a:t>Young Technologist Program v1.0</a:t>
            </a:r>
          </a:p>
        </p:txBody>
      </p:sp>
      <p:sp>
        <p:nvSpPr>
          <p:cNvPr id="6" name="Slide Number Placeholder 5"/>
          <p:cNvSpPr>
            <a:spLocks noGrp="1"/>
          </p:cNvSpPr>
          <p:nvPr>
            <p:ph type="sldNum" sz="quarter" idx="12"/>
          </p:nvPr>
        </p:nvSpPr>
        <p:spPr/>
        <p:txBody>
          <a:bodyPr/>
          <a:lstStyle/>
          <a:p>
            <a:fld id="{455617DA-87CE-904B-8158-87F013920B67}" type="slidenum">
              <a:rPr lang="en-US" smtClean="0"/>
              <a:t>‹#›</a:t>
            </a:fld>
            <a:endParaRPr lang="en-US"/>
          </a:p>
        </p:txBody>
      </p:sp>
    </p:spTree>
    <p:extLst>
      <p:ext uri="{BB962C8B-B14F-4D97-AF65-F5344CB8AC3E}">
        <p14:creationId xmlns:p14="http://schemas.microsoft.com/office/powerpoint/2010/main" val="14235009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idx="1"/>
          </p:nvPr>
        </p:nvSpPr>
        <p:spPr/>
        <p:txBody>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10"/>
          </p:nvPr>
        </p:nvSpPr>
        <p:spPr/>
        <p:txBody>
          <a:bodyPr/>
          <a:lstStyle/>
          <a:p>
            <a:fld id="{9EA79DAF-CAAC-B047-A1DB-80FB305614F3}" type="datetime1">
              <a:rPr lang="en-AU" smtClean="0"/>
              <a:t>10/3/20</a:t>
            </a:fld>
            <a:endParaRPr lang="en-US"/>
          </a:p>
        </p:txBody>
      </p:sp>
      <p:sp>
        <p:nvSpPr>
          <p:cNvPr id="5" name="Footer Placeholder 4"/>
          <p:cNvSpPr>
            <a:spLocks noGrp="1"/>
          </p:cNvSpPr>
          <p:nvPr>
            <p:ph type="ftr" sz="quarter" idx="11"/>
          </p:nvPr>
        </p:nvSpPr>
        <p:spPr/>
        <p:txBody>
          <a:bodyPr/>
          <a:lstStyle/>
          <a:p>
            <a:r>
              <a:rPr lang="en-US"/>
              <a:t>Young Technologist Program v1.0</a:t>
            </a:r>
          </a:p>
        </p:txBody>
      </p:sp>
      <p:sp>
        <p:nvSpPr>
          <p:cNvPr id="6" name="Slide Number Placeholder 5"/>
          <p:cNvSpPr>
            <a:spLocks noGrp="1"/>
          </p:cNvSpPr>
          <p:nvPr>
            <p:ph type="sldNum" sz="quarter" idx="12"/>
          </p:nvPr>
        </p:nvSpPr>
        <p:spPr/>
        <p:txBody>
          <a:bodyPr/>
          <a:lstStyle/>
          <a:p>
            <a:fld id="{455617DA-87CE-904B-8158-87F013920B67}" type="slidenum">
              <a:rPr lang="en-US" smtClean="0"/>
              <a:t>‹#›</a:t>
            </a:fld>
            <a:endParaRPr lang="en-US"/>
          </a:p>
        </p:txBody>
      </p:sp>
    </p:spTree>
    <p:extLst>
      <p:ext uri="{BB962C8B-B14F-4D97-AF65-F5344CB8AC3E}">
        <p14:creationId xmlns:p14="http://schemas.microsoft.com/office/powerpoint/2010/main" val="25653678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AU"/>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AU"/>
              <a:t>Click to edit Master text styles</a:t>
            </a:r>
          </a:p>
        </p:txBody>
      </p:sp>
      <p:sp>
        <p:nvSpPr>
          <p:cNvPr id="4" name="Date Placeholder 3"/>
          <p:cNvSpPr>
            <a:spLocks noGrp="1"/>
          </p:cNvSpPr>
          <p:nvPr>
            <p:ph type="dt" sz="half" idx="10"/>
          </p:nvPr>
        </p:nvSpPr>
        <p:spPr/>
        <p:txBody>
          <a:bodyPr/>
          <a:lstStyle/>
          <a:p>
            <a:fld id="{BCD19A6B-F3F7-034B-8B07-5D071F96A9C8}" type="datetime1">
              <a:rPr lang="en-AU" smtClean="0"/>
              <a:t>10/3/20</a:t>
            </a:fld>
            <a:endParaRPr lang="en-US"/>
          </a:p>
        </p:txBody>
      </p:sp>
      <p:sp>
        <p:nvSpPr>
          <p:cNvPr id="5" name="Footer Placeholder 4"/>
          <p:cNvSpPr>
            <a:spLocks noGrp="1"/>
          </p:cNvSpPr>
          <p:nvPr>
            <p:ph type="ftr" sz="quarter" idx="11"/>
          </p:nvPr>
        </p:nvSpPr>
        <p:spPr/>
        <p:txBody>
          <a:bodyPr/>
          <a:lstStyle/>
          <a:p>
            <a:r>
              <a:rPr lang="en-US"/>
              <a:t>Young Technologist Program v1.0</a:t>
            </a:r>
          </a:p>
        </p:txBody>
      </p:sp>
      <p:sp>
        <p:nvSpPr>
          <p:cNvPr id="6" name="Slide Number Placeholder 5"/>
          <p:cNvSpPr>
            <a:spLocks noGrp="1"/>
          </p:cNvSpPr>
          <p:nvPr>
            <p:ph type="sldNum" sz="quarter" idx="12"/>
          </p:nvPr>
        </p:nvSpPr>
        <p:spPr/>
        <p:txBody>
          <a:bodyPr/>
          <a:lstStyle/>
          <a:p>
            <a:fld id="{455617DA-87CE-904B-8158-87F013920B67}" type="slidenum">
              <a:rPr lang="en-US" smtClean="0"/>
              <a:t>‹#›</a:t>
            </a:fld>
            <a:endParaRPr lang="en-US"/>
          </a:p>
        </p:txBody>
      </p:sp>
    </p:spTree>
    <p:extLst>
      <p:ext uri="{BB962C8B-B14F-4D97-AF65-F5344CB8AC3E}">
        <p14:creationId xmlns:p14="http://schemas.microsoft.com/office/powerpoint/2010/main" val="37193271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Date Placeholder 4"/>
          <p:cNvSpPr>
            <a:spLocks noGrp="1"/>
          </p:cNvSpPr>
          <p:nvPr>
            <p:ph type="dt" sz="half" idx="10"/>
          </p:nvPr>
        </p:nvSpPr>
        <p:spPr/>
        <p:txBody>
          <a:bodyPr/>
          <a:lstStyle/>
          <a:p>
            <a:fld id="{47D31E6D-E052-CD42-BC2F-E30B99104B21}" type="datetime1">
              <a:rPr lang="en-AU" smtClean="0"/>
              <a:t>10/3/20</a:t>
            </a:fld>
            <a:endParaRPr lang="en-US"/>
          </a:p>
        </p:txBody>
      </p:sp>
      <p:sp>
        <p:nvSpPr>
          <p:cNvPr id="6" name="Footer Placeholder 5"/>
          <p:cNvSpPr>
            <a:spLocks noGrp="1"/>
          </p:cNvSpPr>
          <p:nvPr>
            <p:ph type="ftr" sz="quarter" idx="11"/>
          </p:nvPr>
        </p:nvSpPr>
        <p:spPr/>
        <p:txBody>
          <a:bodyPr/>
          <a:lstStyle/>
          <a:p>
            <a:r>
              <a:rPr lang="en-US"/>
              <a:t>Young Technologist Program v1.0</a:t>
            </a:r>
          </a:p>
        </p:txBody>
      </p:sp>
      <p:sp>
        <p:nvSpPr>
          <p:cNvPr id="7" name="Slide Number Placeholder 6"/>
          <p:cNvSpPr>
            <a:spLocks noGrp="1"/>
          </p:cNvSpPr>
          <p:nvPr>
            <p:ph type="sldNum" sz="quarter" idx="12"/>
          </p:nvPr>
        </p:nvSpPr>
        <p:spPr/>
        <p:txBody>
          <a:bodyPr/>
          <a:lstStyle/>
          <a:p>
            <a:fld id="{455617DA-87CE-904B-8158-87F013920B67}" type="slidenum">
              <a:rPr lang="en-US" smtClean="0"/>
              <a:t>‹#›</a:t>
            </a:fld>
            <a:endParaRPr lang="en-US"/>
          </a:p>
        </p:txBody>
      </p:sp>
    </p:spTree>
    <p:extLst>
      <p:ext uri="{BB962C8B-B14F-4D97-AF65-F5344CB8AC3E}">
        <p14:creationId xmlns:p14="http://schemas.microsoft.com/office/powerpoint/2010/main" val="2159923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AU"/>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AU"/>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7" name="Date Placeholder 6"/>
          <p:cNvSpPr>
            <a:spLocks noGrp="1"/>
          </p:cNvSpPr>
          <p:nvPr>
            <p:ph type="dt" sz="half" idx="10"/>
          </p:nvPr>
        </p:nvSpPr>
        <p:spPr/>
        <p:txBody>
          <a:bodyPr/>
          <a:lstStyle/>
          <a:p>
            <a:fld id="{515C39B1-B585-E244-A50D-0F45928123EE}" type="datetime1">
              <a:rPr lang="en-AU" smtClean="0"/>
              <a:t>10/3/20</a:t>
            </a:fld>
            <a:endParaRPr lang="en-US"/>
          </a:p>
        </p:txBody>
      </p:sp>
      <p:sp>
        <p:nvSpPr>
          <p:cNvPr id="8" name="Footer Placeholder 7"/>
          <p:cNvSpPr>
            <a:spLocks noGrp="1"/>
          </p:cNvSpPr>
          <p:nvPr>
            <p:ph type="ftr" sz="quarter" idx="11"/>
          </p:nvPr>
        </p:nvSpPr>
        <p:spPr/>
        <p:txBody>
          <a:bodyPr/>
          <a:lstStyle/>
          <a:p>
            <a:r>
              <a:rPr lang="en-US"/>
              <a:t>Young Technologist Program v1.0</a:t>
            </a:r>
          </a:p>
        </p:txBody>
      </p:sp>
      <p:sp>
        <p:nvSpPr>
          <p:cNvPr id="9" name="Slide Number Placeholder 8"/>
          <p:cNvSpPr>
            <a:spLocks noGrp="1"/>
          </p:cNvSpPr>
          <p:nvPr>
            <p:ph type="sldNum" sz="quarter" idx="12"/>
          </p:nvPr>
        </p:nvSpPr>
        <p:spPr/>
        <p:txBody>
          <a:bodyPr/>
          <a:lstStyle/>
          <a:p>
            <a:fld id="{455617DA-87CE-904B-8158-87F013920B67}" type="slidenum">
              <a:rPr lang="en-US" smtClean="0"/>
              <a:t>‹#›</a:t>
            </a:fld>
            <a:endParaRPr lang="en-US"/>
          </a:p>
        </p:txBody>
      </p:sp>
    </p:spTree>
    <p:extLst>
      <p:ext uri="{BB962C8B-B14F-4D97-AF65-F5344CB8AC3E}">
        <p14:creationId xmlns:p14="http://schemas.microsoft.com/office/powerpoint/2010/main" val="10025754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Click to edit Master title style</a:t>
            </a:r>
            <a:endParaRPr lang="en-US"/>
          </a:p>
        </p:txBody>
      </p:sp>
      <p:sp>
        <p:nvSpPr>
          <p:cNvPr id="3" name="Date Placeholder 2"/>
          <p:cNvSpPr>
            <a:spLocks noGrp="1"/>
          </p:cNvSpPr>
          <p:nvPr>
            <p:ph type="dt" sz="half" idx="10"/>
          </p:nvPr>
        </p:nvSpPr>
        <p:spPr/>
        <p:txBody>
          <a:bodyPr/>
          <a:lstStyle/>
          <a:p>
            <a:fld id="{B1684834-89EB-734E-A425-FF8A31569987}" type="datetime1">
              <a:rPr lang="en-AU" smtClean="0"/>
              <a:t>10/3/20</a:t>
            </a:fld>
            <a:endParaRPr lang="en-US"/>
          </a:p>
        </p:txBody>
      </p:sp>
      <p:sp>
        <p:nvSpPr>
          <p:cNvPr id="4" name="Footer Placeholder 3"/>
          <p:cNvSpPr>
            <a:spLocks noGrp="1"/>
          </p:cNvSpPr>
          <p:nvPr>
            <p:ph type="ftr" sz="quarter" idx="11"/>
          </p:nvPr>
        </p:nvSpPr>
        <p:spPr/>
        <p:txBody>
          <a:bodyPr/>
          <a:lstStyle/>
          <a:p>
            <a:r>
              <a:rPr lang="en-US"/>
              <a:t>Young Technologist Program v1.0</a:t>
            </a:r>
          </a:p>
        </p:txBody>
      </p:sp>
      <p:sp>
        <p:nvSpPr>
          <p:cNvPr id="5" name="Slide Number Placeholder 4"/>
          <p:cNvSpPr>
            <a:spLocks noGrp="1"/>
          </p:cNvSpPr>
          <p:nvPr>
            <p:ph type="sldNum" sz="quarter" idx="12"/>
          </p:nvPr>
        </p:nvSpPr>
        <p:spPr/>
        <p:txBody>
          <a:bodyPr/>
          <a:lstStyle/>
          <a:p>
            <a:fld id="{455617DA-87CE-904B-8158-87F013920B67}" type="slidenum">
              <a:rPr lang="en-US" smtClean="0"/>
              <a:t>‹#›</a:t>
            </a:fld>
            <a:endParaRPr lang="en-US"/>
          </a:p>
        </p:txBody>
      </p:sp>
    </p:spTree>
    <p:extLst>
      <p:ext uri="{BB962C8B-B14F-4D97-AF65-F5344CB8AC3E}">
        <p14:creationId xmlns:p14="http://schemas.microsoft.com/office/powerpoint/2010/main" val="2913972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AD71D9-4FFA-B343-91E4-0EB971E7EEC0}" type="datetime1">
              <a:rPr lang="en-AU" smtClean="0"/>
              <a:t>10/3/20</a:t>
            </a:fld>
            <a:endParaRPr lang="en-US"/>
          </a:p>
        </p:txBody>
      </p:sp>
      <p:sp>
        <p:nvSpPr>
          <p:cNvPr id="3" name="Footer Placeholder 2"/>
          <p:cNvSpPr>
            <a:spLocks noGrp="1"/>
          </p:cNvSpPr>
          <p:nvPr>
            <p:ph type="ftr" sz="quarter" idx="11"/>
          </p:nvPr>
        </p:nvSpPr>
        <p:spPr/>
        <p:txBody>
          <a:bodyPr/>
          <a:lstStyle/>
          <a:p>
            <a:r>
              <a:rPr lang="en-US"/>
              <a:t>Young Technologist Program v1.0</a:t>
            </a:r>
          </a:p>
        </p:txBody>
      </p:sp>
      <p:sp>
        <p:nvSpPr>
          <p:cNvPr id="4" name="Slide Number Placeholder 3"/>
          <p:cNvSpPr>
            <a:spLocks noGrp="1"/>
          </p:cNvSpPr>
          <p:nvPr>
            <p:ph type="sldNum" sz="quarter" idx="12"/>
          </p:nvPr>
        </p:nvSpPr>
        <p:spPr/>
        <p:txBody>
          <a:bodyPr/>
          <a:lstStyle/>
          <a:p>
            <a:fld id="{455617DA-87CE-904B-8158-87F013920B67}" type="slidenum">
              <a:rPr lang="en-US" smtClean="0"/>
              <a:t>‹#›</a:t>
            </a:fld>
            <a:endParaRPr lang="en-US"/>
          </a:p>
        </p:txBody>
      </p:sp>
    </p:spTree>
    <p:extLst>
      <p:ext uri="{BB962C8B-B14F-4D97-AF65-F5344CB8AC3E}">
        <p14:creationId xmlns:p14="http://schemas.microsoft.com/office/powerpoint/2010/main" val="1678973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AU"/>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p:txBody>
          <a:bodyPr/>
          <a:lstStyle/>
          <a:p>
            <a:fld id="{6C9FEE1E-EF06-5744-8AA5-AEEF2FA481E4}" type="datetime1">
              <a:rPr lang="en-AU" smtClean="0"/>
              <a:t>10/3/20</a:t>
            </a:fld>
            <a:endParaRPr lang="en-US"/>
          </a:p>
        </p:txBody>
      </p:sp>
      <p:sp>
        <p:nvSpPr>
          <p:cNvPr id="6" name="Footer Placeholder 5"/>
          <p:cNvSpPr>
            <a:spLocks noGrp="1"/>
          </p:cNvSpPr>
          <p:nvPr>
            <p:ph type="ftr" sz="quarter" idx="11"/>
          </p:nvPr>
        </p:nvSpPr>
        <p:spPr/>
        <p:txBody>
          <a:bodyPr/>
          <a:lstStyle/>
          <a:p>
            <a:r>
              <a:rPr lang="en-US"/>
              <a:t>Young Technologist Program v1.0</a:t>
            </a:r>
          </a:p>
        </p:txBody>
      </p:sp>
      <p:sp>
        <p:nvSpPr>
          <p:cNvPr id="7" name="Slide Number Placeholder 6"/>
          <p:cNvSpPr>
            <a:spLocks noGrp="1"/>
          </p:cNvSpPr>
          <p:nvPr>
            <p:ph type="sldNum" sz="quarter" idx="12"/>
          </p:nvPr>
        </p:nvSpPr>
        <p:spPr/>
        <p:txBody>
          <a:bodyPr/>
          <a:lstStyle/>
          <a:p>
            <a:fld id="{455617DA-87CE-904B-8158-87F013920B67}" type="slidenum">
              <a:rPr lang="en-US" smtClean="0"/>
              <a:t>‹#›</a:t>
            </a:fld>
            <a:endParaRPr lang="en-US"/>
          </a:p>
        </p:txBody>
      </p:sp>
    </p:spTree>
    <p:extLst>
      <p:ext uri="{BB962C8B-B14F-4D97-AF65-F5344CB8AC3E}">
        <p14:creationId xmlns:p14="http://schemas.microsoft.com/office/powerpoint/2010/main" val="2741415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AU"/>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AU"/>
              <a:t>Click to edit Master text styles</a:t>
            </a:r>
          </a:p>
        </p:txBody>
      </p:sp>
      <p:sp>
        <p:nvSpPr>
          <p:cNvPr id="5" name="Date Placeholder 4"/>
          <p:cNvSpPr>
            <a:spLocks noGrp="1"/>
          </p:cNvSpPr>
          <p:nvPr>
            <p:ph type="dt" sz="half" idx="10"/>
          </p:nvPr>
        </p:nvSpPr>
        <p:spPr/>
        <p:txBody>
          <a:bodyPr/>
          <a:lstStyle/>
          <a:p>
            <a:fld id="{EBE63CC2-7A0F-7D4E-92BA-46DB83734FF6}" type="datetime1">
              <a:rPr lang="en-AU" smtClean="0"/>
              <a:t>10/3/20</a:t>
            </a:fld>
            <a:endParaRPr lang="en-US"/>
          </a:p>
        </p:txBody>
      </p:sp>
      <p:sp>
        <p:nvSpPr>
          <p:cNvPr id="6" name="Footer Placeholder 5"/>
          <p:cNvSpPr>
            <a:spLocks noGrp="1"/>
          </p:cNvSpPr>
          <p:nvPr>
            <p:ph type="ftr" sz="quarter" idx="11"/>
          </p:nvPr>
        </p:nvSpPr>
        <p:spPr/>
        <p:txBody>
          <a:bodyPr/>
          <a:lstStyle/>
          <a:p>
            <a:r>
              <a:rPr lang="en-US"/>
              <a:t>Young Technologist Program v1.0</a:t>
            </a:r>
          </a:p>
        </p:txBody>
      </p:sp>
      <p:sp>
        <p:nvSpPr>
          <p:cNvPr id="7" name="Slide Number Placeholder 6"/>
          <p:cNvSpPr>
            <a:spLocks noGrp="1"/>
          </p:cNvSpPr>
          <p:nvPr>
            <p:ph type="sldNum" sz="quarter" idx="12"/>
          </p:nvPr>
        </p:nvSpPr>
        <p:spPr/>
        <p:txBody>
          <a:bodyPr/>
          <a:lstStyle/>
          <a:p>
            <a:fld id="{455617DA-87CE-904B-8158-87F013920B67}" type="slidenum">
              <a:rPr lang="en-US" smtClean="0"/>
              <a:t>‹#›</a:t>
            </a:fld>
            <a:endParaRPr lang="en-US"/>
          </a:p>
        </p:txBody>
      </p:sp>
    </p:spTree>
    <p:extLst>
      <p:ext uri="{BB962C8B-B14F-4D97-AF65-F5344CB8AC3E}">
        <p14:creationId xmlns:p14="http://schemas.microsoft.com/office/powerpoint/2010/main" val="3045890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AU"/>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AU"/>
              <a:t>Click to edit Master text styles</a:t>
            </a:r>
          </a:p>
          <a:p>
            <a:pPr lvl="1"/>
            <a:r>
              <a:rPr lang="en-AU"/>
              <a:t>Second level</a:t>
            </a:r>
          </a:p>
          <a:p>
            <a:pPr lvl="2"/>
            <a:r>
              <a:rPr lang="en-AU"/>
              <a:t>Third level</a:t>
            </a:r>
          </a:p>
          <a:p>
            <a:pPr lvl="3"/>
            <a:r>
              <a:rPr lang="en-AU"/>
              <a:t>Fourth level</a:t>
            </a:r>
          </a:p>
          <a:p>
            <a:pPr lvl="4"/>
            <a:r>
              <a:rPr lang="en-AU"/>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2A6D7C-1E37-6349-9163-8EC53DFD81E0}" type="datetime1">
              <a:rPr lang="en-AU" smtClean="0"/>
              <a:t>10/3/20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Young Technologist Program v1.0</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5617DA-87CE-904B-8158-87F013920B67}" type="slidenum">
              <a:rPr lang="en-US" smtClean="0"/>
              <a:t>‹#›</a:t>
            </a:fld>
            <a:endParaRPr lang="en-US"/>
          </a:p>
        </p:txBody>
      </p:sp>
    </p:spTree>
    <p:extLst>
      <p:ext uri="{BB962C8B-B14F-4D97-AF65-F5344CB8AC3E}">
        <p14:creationId xmlns:p14="http://schemas.microsoft.com/office/powerpoint/2010/main" val="14755816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9.tiff"/></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6.tiff"/><Relationship Id="rId13" Type="http://schemas.openxmlformats.org/officeDocument/2006/relationships/image" Target="../media/image11.tiff"/><Relationship Id="rId3" Type="http://schemas.openxmlformats.org/officeDocument/2006/relationships/image" Target="../media/image1.png"/><Relationship Id="rId7" Type="http://schemas.openxmlformats.org/officeDocument/2006/relationships/image" Target="../media/image5.tiff"/><Relationship Id="rId12" Type="http://schemas.openxmlformats.org/officeDocument/2006/relationships/image" Target="../media/image10.tiff"/><Relationship Id="rId2" Type="http://schemas.openxmlformats.org/officeDocument/2006/relationships/notesSlide" Target="../notesSlides/notesSlide4.xml"/><Relationship Id="rId16" Type="http://schemas.openxmlformats.org/officeDocument/2006/relationships/image" Target="../media/image14.tiff"/><Relationship Id="rId1" Type="http://schemas.openxmlformats.org/officeDocument/2006/relationships/slideLayout" Target="../slideLayouts/slideLayout1.xml"/><Relationship Id="rId6" Type="http://schemas.openxmlformats.org/officeDocument/2006/relationships/image" Target="../media/image4.tiff"/><Relationship Id="rId11" Type="http://schemas.openxmlformats.org/officeDocument/2006/relationships/image" Target="../media/image9.tiff"/><Relationship Id="rId5" Type="http://schemas.openxmlformats.org/officeDocument/2006/relationships/image" Target="../media/image3.tiff"/><Relationship Id="rId15" Type="http://schemas.openxmlformats.org/officeDocument/2006/relationships/image" Target="../media/image13.tiff"/><Relationship Id="rId10" Type="http://schemas.openxmlformats.org/officeDocument/2006/relationships/image" Target="../media/image8.tiff"/><Relationship Id="rId4" Type="http://schemas.openxmlformats.org/officeDocument/2006/relationships/image" Target="../media/image2.tiff"/><Relationship Id="rId9" Type="http://schemas.openxmlformats.org/officeDocument/2006/relationships/image" Target="../media/image7.tiff"/><Relationship Id="rId14" Type="http://schemas.openxmlformats.org/officeDocument/2006/relationships/image" Target="../media/image12.tiff"/></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5.tiff"/></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Shape 69"/>
        <p:cNvGrpSpPr/>
        <p:nvPr/>
      </p:nvGrpSpPr>
      <p:grpSpPr>
        <a:xfrm>
          <a:off x="0" y="0"/>
          <a:ext cx="0" cy="0"/>
          <a:chOff x="0" y="0"/>
          <a:chExt cx="0" cy="0"/>
        </a:xfrm>
      </p:grpSpPr>
      <p:sp>
        <p:nvSpPr>
          <p:cNvPr id="70" name="Shape 70"/>
          <p:cNvSpPr txBox="1">
            <a:spLocks noGrp="1"/>
          </p:cNvSpPr>
          <p:nvPr>
            <p:ph type="ctrTitle"/>
          </p:nvPr>
        </p:nvSpPr>
        <p:spPr>
          <a:xfrm>
            <a:off x="217805" y="2361565"/>
            <a:ext cx="5349875" cy="666115"/>
          </a:xfrm>
          <a:prstGeom prst="rect">
            <a:avLst/>
          </a:prstGeom>
        </p:spPr>
        <p:txBody>
          <a:bodyPr spcFirstLastPara="1" vert="horz" wrap="square" lIns="91425" tIns="91425" rIns="91425" bIns="91425" rtlCol="0" anchor="ctr" anchorCtr="0">
            <a:noAutofit/>
          </a:bodyPr>
          <a:lstStyle/>
          <a:p>
            <a:pPr>
              <a:spcBef>
                <a:spcPts val="0"/>
              </a:spcBef>
            </a:pPr>
            <a:r>
              <a:rPr lang="en" sz="3600" dirty="0">
                <a:solidFill>
                  <a:srgbClr val="FFFFFF"/>
                </a:solidFill>
              </a:rPr>
              <a:t>YTP Arduino – Lesson 1</a:t>
            </a:r>
            <a:endParaRPr sz="3600" dirty="0">
              <a:solidFill>
                <a:srgbClr val="FFFFFF"/>
              </a:solidFill>
            </a:endParaRPr>
          </a:p>
        </p:txBody>
      </p:sp>
      <p:pic>
        <p:nvPicPr>
          <p:cNvPr id="72" name="Shape 72" descr="CC Fin Rebrand_gdrive_Blue2_319x132px.png"/>
          <p:cNvPicPr preferRelativeResize="0"/>
          <p:nvPr/>
        </p:nvPicPr>
        <p:blipFill>
          <a:blip r:embed="rId3">
            <a:alphaModFix/>
          </a:blip>
          <a:stretch>
            <a:fillRect/>
          </a:stretch>
        </p:blipFill>
        <p:spPr>
          <a:xfrm>
            <a:off x="7939261" y="85151"/>
            <a:ext cx="1055525" cy="436775"/>
          </a:xfrm>
          <a:prstGeom prst="rect">
            <a:avLst/>
          </a:prstGeom>
          <a:noFill/>
          <a:ln>
            <a:noFill/>
          </a:ln>
        </p:spPr>
      </p:pic>
      <p:sp>
        <p:nvSpPr>
          <p:cNvPr id="4" name="TextBox 3">
            <a:extLst>
              <a:ext uri="{FF2B5EF4-FFF2-40B4-BE49-F238E27FC236}">
                <a16:creationId xmlns:a16="http://schemas.microsoft.com/office/drawing/2014/main" id="{B4200D82-7217-3A48-BC2C-50B13BAB9803}"/>
              </a:ext>
            </a:extLst>
          </p:cNvPr>
          <p:cNvSpPr txBox="1"/>
          <p:nvPr/>
        </p:nvSpPr>
        <p:spPr>
          <a:xfrm>
            <a:off x="680720" y="3027680"/>
            <a:ext cx="1083182" cy="276999"/>
          </a:xfrm>
          <a:prstGeom prst="rect">
            <a:avLst/>
          </a:prstGeom>
          <a:noFill/>
        </p:spPr>
        <p:txBody>
          <a:bodyPr wrap="none" rtlCol="0">
            <a:spAutoFit/>
          </a:bodyPr>
          <a:lstStyle/>
          <a:p>
            <a:r>
              <a:rPr lang="en-US" sz="1200" i="1">
                <a:solidFill>
                  <a:schemeClr val="bg1"/>
                </a:solidFill>
              </a:rPr>
              <a:t>Pete Januarius</a:t>
            </a:r>
          </a:p>
        </p:txBody>
      </p:sp>
      <p:sp>
        <p:nvSpPr>
          <p:cNvPr id="10" name="TextBox 9">
            <a:extLst>
              <a:ext uri="{FF2B5EF4-FFF2-40B4-BE49-F238E27FC236}">
                <a16:creationId xmlns:a16="http://schemas.microsoft.com/office/drawing/2014/main" id="{74776D66-43D5-1749-85EB-8A6A7F144037}"/>
              </a:ext>
            </a:extLst>
          </p:cNvPr>
          <p:cNvSpPr txBox="1"/>
          <p:nvPr/>
        </p:nvSpPr>
        <p:spPr>
          <a:xfrm>
            <a:off x="-40640" y="6622236"/>
            <a:ext cx="1965603" cy="215444"/>
          </a:xfrm>
          <a:prstGeom prst="rect">
            <a:avLst/>
          </a:prstGeom>
          <a:noFill/>
        </p:spPr>
        <p:txBody>
          <a:bodyPr wrap="none" rtlCol="0">
            <a:spAutoFit/>
          </a:bodyPr>
          <a:lstStyle/>
          <a:p>
            <a:r>
              <a:rPr lang="en-US" sz="800">
                <a:solidFill>
                  <a:schemeClr val="bg1"/>
                </a:solidFill>
              </a:rPr>
              <a:t>© Nexgen Codecamp Pty Ltd, Arduino v2.0</a:t>
            </a:r>
          </a:p>
        </p:txBody>
      </p:sp>
    </p:spTree>
    <p:extLst>
      <p:ext uri="{BB962C8B-B14F-4D97-AF65-F5344CB8AC3E}">
        <p14:creationId xmlns:p14="http://schemas.microsoft.com/office/powerpoint/2010/main" val="23433754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
        <p:cNvGrpSpPr/>
        <p:nvPr/>
      </p:nvGrpSpPr>
      <p:grpSpPr>
        <a:xfrm>
          <a:off x="0" y="0"/>
          <a:ext cx="0" cy="0"/>
          <a:chOff x="0" y="0"/>
          <a:chExt cx="0" cy="0"/>
        </a:xfrm>
      </p:grpSpPr>
      <p:pic>
        <p:nvPicPr>
          <p:cNvPr id="8" name="Shape 72" descr="CC Fin Rebrand_gdrive_Blue2_319x132px.png">
            <a:extLst>
              <a:ext uri="{FF2B5EF4-FFF2-40B4-BE49-F238E27FC236}">
                <a16:creationId xmlns:a16="http://schemas.microsoft.com/office/drawing/2014/main" id="{319FC296-F6B7-334B-9E57-5FEFACD0BD34}"/>
              </a:ext>
            </a:extLst>
          </p:cNvPr>
          <p:cNvPicPr preferRelativeResize="0"/>
          <p:nvPr/>
        </p:nvPicPr>
        <p:blipFill>
          <a:blip r:embed="rId3">
            <a:alphaModFix/>
          </a:blip>
          <a:stretch>
            <a:fillRect/>
          </a:stretch>
        </p:blipFill>
        <p:spPr>
          <a:xfrm>
            <a:off x="7939261" y="85151"/>
            <a:ext cx="1055525" cy="436775"/>
          </a:xfrm>
          <a:prstGeom prst="rect">
            <a:avLst/>
          </a:prstGeom>
          <a:noFill/>
          <a:ln>
            <a:noFill/>
          </a:ln>
        </p:spPr>
      </p:pic>
      <p:pic>
        <p:nvPicPr>
          <p:cNvPr id="2" name="Picture 1">
            <a:extLst>
              <a:ext uri="{FF2B5EF4-FFF2-40B4-BE49-F238E27FC236}">
                <a16:creationId xmlns:a16="http://schemas.microsoft.com/office/drawing/2014/main" id="{21716DFD-FD90-3E40-8E40-129B27366B58}"/>
              </a:ext>
            </a:extLst>
          </p:cNvPr>
          <p:cNvPicPr>
            <a:picLocks noChangeAspect="1"/>
          </p:cNvPicPr>
          <p:nvPr/>
        </p:nvPicPr>
        <p:blipFill>
          <a:blip r:embed="rId4"/>
          <a:stretch>
            <a:fillRect/>
          </a:stretch>
        </p:blipFill>
        <p:spPr>
          <a:xfrm>
            <a:off x="2309247" y="1123985"/>
            <a:ext cx="4455655" cy="4445071"/>
          </a:xfrm>
          <a:prstGeom prst="rect">
            <a:avLst/>
          </a:prstGeom>
        </p:spPr>
      </p:pic>
      <p:sp>
        <p:nvSpPr>
          <p:cNvPr id="5" name="TextBox 4">
            <a:extLst>
              <a:ext uri="{FF2B5EF4-FFF2-40B4-BE49-F238E27FC236}">
                <a16:creationId xmlns:a16="http://schemas.microsoft.com/office/drawing/2014/main" id="{815BDFEA-9940-3040-9B35-8918EE1DE745}"/>
              </a:ext>
            </a:extLst>
          </p:cNvPr>
          <p:cNvSpPr txBox="1"/>
          <p:nvPr/>
        </p:nvSpPr>
        <p:spPr>
          <a:xfrm>
            <a:off x="-40640" y="6622236"/>
            <a:ext cx="1383712" cy="215444"/>
          </a:xfrm>
          <a:prstGeom prst="rect">
            <a:avLst/>
          </a:prstGeom>
          <a:noFill/>
        </p:spPr>
        <p:txBody>
          <a:bodyPr wrap="none" rtlCol="0">
            <a:spAutoFit/>
          </a:bodyPr>
          <a:lstStyle/>
          <a:p>
            <a:r>
              <a:rPr lang="en-US" sz="800">
                <a:solidFill>
                  <a:schemeClr val="bg1"/>
                </a:solidFill>
              </a:rPr>
              <a:t>© Nexgen Codecamp Pty Ltd</a:t>
            </a:r>
          </a:p>
        </p:txBody>
      </p:sp>
    </p:spTree>
    <p:extLst>
      <p:ext uri="{BB962C8B-B14F-4D97-AF65-F5344CB8AC3E}">
        <p14:creationId xmlns:p14="http://schemas.microsoft.com/office/powerpoint/2010/main" val="3861926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
        <p:cNvGrpSpPr/>
        <p:nvPr/>
      </p:nvGrpSpPr>
      <p:grpSpPr>
        <a:xfrm>
          <a:off x="0" y="0"/>
          <a:ext cx="0" cy="0"/>
          <a:chOff x="0" y="0"/>
          <a:chExt cx="0" cy="0"/>
        </a:xfrm>
      </p:grpSpPr>
      <p:pic>
        <p:nvPicPr>
          <p:cNvPr id="6" name="Shape 72" descr="CC Fin Rebrand_gdrive_Blue2_319x132px.png">
            <a:extLst>
              <a:ext uri="{FF2B5EF4-FFF2-40B4-BE49-F238E27FC236}">
                <a16:creationId xmlns:a16="http://schemas.microsoft.com/office/drawing/2014/main" id="{BA63D48E-CD1B-6448-B0AC-BA3B3A23C24D}"/>
              </a:ext>
            </a:extLst>
          </p:cNvPr>
          <p:cNvPicPr preferRelativeResize="0"/>
          <p:nvPr/>
        </p:nvPicPr>
        <p:blipFill>
          <a:blip r:embed="rId3">
            <a:alphaModFix/>
          </a:blip>
          <a:stretch>
            <a:fillRect/>
          </a:stretch>
        </p:blipFill>
        <p:spPr>
          <a:xfrm>
            <a:off x="7939261" y="85151"/>
            <a:ext cx="1055525" cy="436775"/>
          </a:xfrm>
          <a:prstGeom prst="rect">
            <a:avLst/>
          </a:prstGeom>
          <a:noFill/>
          <a:ln>
            <a:noFill/>
          </a:ln>
        </p:spPr>
      </p:pic>
      <p:sp>
        <p:nvSpPr>
          <p:cNvPr id="5" name="TextBox 4">
            <a:extLst>
              <a:ext uri="{FF2B5EF4-FFF2-40B4-BE49-F238E27FC236}">
                <a16:creationId xmlns:a16="http://schemas.microsoft.com/office/drawing/2014/main" id="{2F907084-6CE0-A64A-BB9A-43423BBF7B2A}"/>
              </a:ext>
            </a:extLst>
          </p:cNvPr>
          <p:cNvSpPr txBox="1"/>
          <p:nvPr/>
        </p:nvSpPr>
        <p:spPr>
          <a:xfrm>
            <a:off x="-40640" y="6622236"/>
            <a:ext cx="1383712" cy="215444"/>
          </a:xfrm>
          <a:prstGeom prst="rect">
            <a:avLst/>
          </a:prstGeom>
          <a:noFill/>
        </p:spPr>
        <p:txBody>
          <a:bodyPr wrap="none" rtlCol="0">
            <a:spAutoFit/>
          </a:bodyPr>
          <a:lstStyle/>
          <a:p>
            <a:r>
              <a:rPr lang="en-US" sz="800">
                <a:solidFill>
                  <a:schemeClr val="bg1"/>
                </a:solidFill>
              </a:rPr>
              <a:t>© Nexgen Codecamp Pty Ltd</a:t>
            </a:r>
          </a:p>
        </p:txBody>
      </p:sp>
      <p:pic>
        <p:nvPicPr>
          <p:cNvPr id="4" name="Picture 3">
            <a:extLst>
              <a:ext uri="{FF2B5EF4-FFF2-40B4-BE49-F238E27FC236}">
                <a16:creationId xmlns:a16="http://schemas.microsoft.com/office/drawing/2014/main" id="{0EC57DDD-E91F-1942-963E-DB095A081565}"/>
              </a:ext>
            </a:extLst>
          </p:cNvPr>
          <p:cNvPicPr>
            <a:picLocks noChangeAspect="1"/>
          </p:cNvPicPr>
          <p:nvPr/>
        </p:nvPicPr>
        <p:blipFill>
          <a:blip r:embed="rId4"/>
          <a:stretch>
            <a:fillRect/>
          </a:stretch>
        </p:blipFill>
        <p:spPr>
          <a:xfrm>
            <a:off x="933855" y="1345396"/>
            <a:ext cx="7276289" cy="4663991"/>
          </a:xfrm>
          <a:prstGeom prst="rect">
            <a:avLst/>
          </a:prstGeom>
        </p:spPr>
      </p:pic>
      <p:sp>
        <p:nvSpPr>
          <p:cNvPr id="9" name="TextBox 8">
            <a:extLst>
              <a:ext uri="{FF2B5EF4-FFF2-40B4-BE49-F238E27FC236}">
                <a16:creationId xmlns:a16="http://schemas.microsoft.com/office/drawing/2014/main" id="{7559804D-7EB8-154E-B47B-503176649D23}"/>
              </a:ext>
            </a:extLst>
          </p:cNvPr>
          <p:cNvSpPr txBox="1"/>
          <p:nvPr/>
        </p:nvSpPr>
        <p:spPr>
          <a:xfrm>
            <a:off x="3055205" y="5640055"/>
            <a:ext cx="3033587" cy="369332"/>
          </a:xfrm>
          <a:prstGeom prst="rect">
            <a:avLst/>
          </a:prstGeom>
        </p:spPr>
        <p:style>
          <a:lnRef idx="3">
            <a:schemeClr val="lt1"/>
          </a:lnRef>
          <a:fillRef idx="1">
            <a:schemeClr val="accent1"/>
          </a:fillRef>
          <a:effectRef idx="1">
            <a:schemeClr val="accent1"/>
          </a:effectRef>
          <a:fontRef idx="minor">
            <a:schemeClr val="lt1"/>
          </a:fontRef>
        </p:style>
        <p:txBody>
          <a:bodyPr wrap="none" rtlCol="0">
            <a:spAutoFit/>
          </a:bodyPr>
          <a:lstStyle/>
          <a:p>
            <a:r>
              <a:rPr lang="en-AU" dirty="0">
                <a:solidFill>
                  <a:schemeClr val="bg1"/>
                </a:solidFill>
              </a:rPr>
              <a:t>https://youtu.be/h-0gNl5f4BU</a:t>
            </a:r>
            <a:endParaRPr lang="en-US" dirty="0">
              <a:solidFill>
                <a:schemeClr val="bg1"/>
              </a:solidFill>
            </a:endParaRPr>
          </a:p>
        </p:txBody>
      </p:sp>
      <p:sp>
        <p:nvSpPr>
          <p:cNvPr id="11" name="TextBox 10">
            <a:extLst>
              <a:ext uri="{FF2B5EF4-FFF2-40B4-BE49-F238E27FC236}">
                <a16:creationId xmlns:a16="http://schemas.microsoft.com/office/drawing/2014/main" id="{FB0964DB-AF0A-1044-8DE3-C48C7519E4EF}"/>
              </a:ext>
            </a:extLst>
          </p:cNvPr>
          <p:cNvSpPr txBox="1"/>
          <p:nvPr/>
        </p:nvSpPr>
        <p:spPr>
          <a:xfrm>
            <a:off x="2209916" y="324974"/>
            <a:ext cx="5182381" cy="769441"/>
          </a:xfrm>
          <a:prstGeom prst="rect">
            <a:avLst/>
          </a:prstGeom>
          <a:noFill/>
        </p:spPr>
        <p:txBody>
          <a:bodyPr wrap="none" rtlCol="0">
            <a:spAutoFit/>
          </a:bodyPr>
          <a:lstStyle/>
          <a:p>
            <a:r>
              <a:rPr lang="en-AU" sz="4400" dirty="0">
                <a:solidFill>
                  <a:schemeClr val="bg1"/>
                </a:solidFill>
              </a:rPr>
              <a:t>Electricity &amp; Lightning</a:t>
            </a:r>
            <a:endParaRPr lang="en-US" sz="4400" dirty="0">
              <a:solidFill>
                <a:schemeClr val="bg1"/>
              </a:solidFill>
            </a:endParaRPr>
          </a:p>
        </p:txBody>
      </p:sp>
    </p:spTree>
    <p:extLst>
      <p:ext uri="{BB962C8B-B14F-4D97-AF65-F5344CB8AC3E}">
        <p14:creationId xmlns:p14="http://schemas.microsoft.com/office/powerpoint/2010/main" val="16068677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
        <p:cNvGrpSpPr/>
        <p:nvPr/>
      </p:nvGrpSpPr>
      <p:grpSpPr>
        <a:xfrm>
          <a:off x="0" y="0"/>
          <a:ext cx="0" cy="0"/>
          <a:chOff x="0" y="0"/>
          <a:chExt cx="0" cy="0"/>
        </a:xfrm>
      </p:grpSpPr>
      <p:pic>
        <p:nvPicPr>
          <p:cNvPr id="10" name="Shape 72" descr="CC Fin Rebrand_gdrive_Blue2_319x132px.png">
            <a:extLst>
              <a:ext uri="{FF2B5EF4-FFF2-40B4-BE49-F238E27FC236}">
                <a16:creationId xmlns:a16="http://schemas.microsoft.com/office/drawing/2014/main" id="{693EF979-796E-924A-B019-0F3993633942}"/>
              </a:ext>
            </a:extLst>
          </p:cNvPr>
          <p:cNvPicPr preferRelativeResize="0"/>
          <p:nvPr/>
        </p:nvPicPr>
        <p:blipFill>
          <a:blip r:embed="rId3">
            <a:alphaModFix/>
          </a:blip>
          <a:stretch>
            <a:fillRect/>
          </a:stretch>
        </p:blipFill>
        <p:spPr>
          <a:xfrm>
            <a:off x="7939261" y="85151"/>
            <a:ext cx="1055525" cy="436775"/>
          </a:xfrm>
          <a:prstGeom prst="rect">
            <a:avLst/>
          </a:prstGeom>
          <a:noFill/>
          <a:ln>
            <a:noFill/>
          </a:ln>
        </p:spPr>
      </p:pic>
      <p:sp>
        <p:nvSpPr>
          <p:cNvPr id="2" name="TextBox 1">
            <a:extLst>
              <a:ext uri="{FF2B5EF4-FFF2-40B4-BE49-F238E27FC236}">
                <a16:creationId xmlns:a16="http://schemas.microsoft.com/office/drawing/2014/main" id="{E13D114A-04B0-FB4A-A651-9D2857634B3E}"/>
              </a:ext>
            </a:extLst>
          </p:cNvPr>
          <p:cNvSpPr txBox="1"/>
          <p:nvPr/>
        </p:nvSpPr>
        <p:spPr>
          <a:xfrm>
            <a:off x="1487838" y="631385"/>
            <a:ext cx="6590715" cy="646331"/>
          </a:xfrm>
          <a:prstGeom prst="rect">
            <a:avLst/>
          </a:prstGeom>
          <a:noFill/>
        </p:spPr>
        <p:txBody>
          <a:bodyPr wrap="none" rtlCol="0">
            <a:spAutoFit/>
          </a:bodyPr>
          <a:lstStyle/>
          <a:p>
            <a:r>
              <a:rPr lang="en-US" sz="3600">
                <a:solidFill>
                  <a:schemeClr val="bg1"/>
                </a:solidFill>
              </a:rPr>
              <a:t>Safety and Electronic Components</a:t>
            </a:r>
          </a:p>
        </p:txBody>
      </p:sp>
      <p:sp>
        <p:nvSpPr>
          <p:cNvPr id="6" name="TextBox 5">
            <a:extLst>
              <a:ext uri="{FF2B5EF4-FFF2-40B4-BE49-F238E27FC236}">
                <a16:creationId xmlns:a16="http://schemas.microsoft.com/office/drawing/2014/main" id="{B699917B-A908-4B46-BDD7-7A26F5ACD474}"/>
              </a:ext>
            </a:extLst>
          </p:cNvPr>
          <p:cNvSpPr txBox="1"/>
          <p:nvPr/>
        </p:nvSpPr>
        <p:spPr>
          <a:xfrm>
            <a:off x="-40640" y="6622236"/>
            <a:ext cx="1383712" cy="215444"/>
          </a:xfrm>
          <a:prstGeom prst="rect">
            <a:avLst/>
          </a:prstGeom>
          <a:noFill/>
        </p:spPr>
        <p:txBody>
          <a:bodyPr wrap="none" rtlCol="0">
            <a:spAutoFit/>
          </a:bodyPr>
          <a:lstStyle/>
          <a:p>
            <a:r>
              <a:rPr lang="en-US" sz="800">
                <a:solidFill>
                  <a:schemeClr val="bg1"/>
                </a:solidFill>
              </a:rPr>
              <a:t>© Nexgen Codecamp Pty Ltd</a:t>
            </a:r>
          </a:p>
        </p:txBody>
      </p:sp>
      <p:pic>
        <p:nvPicPr>
          <p:cNvPr id="4" name="Picture 3" descr="A picture containing indoor, small, sitting, white&#10;&#10;Description automatically generated">
            <a:extLst>
              <a:ext uri="{FF2B5EF4-FFF2-40B4-BE49-F238E27FC236}">
                <a16:creationId xmlns:a16="http://schemas.microsoft.com/office/drawing/2014/main" id="{D6B394A7-AC2B-4146-8F4F-D0D5EDD42768}"/>
              </a:ext>
            </a:extLst>
          </p:cNvPr>
          <p:cNvPicPr>
            <a:picLocks noChangeAspect="1"/>
          </p:cNvPicPr>
          <p:nvPr/>
        </p:nvPicPr>
        <p:blipFill>
          <a:blip r:embed="rId4"/>
          <a:stretch>
            <a:fillRect/>
          </a:stretch>
        </p:blipFill>
        <p:spPr>
          <a:xfrm>
            <a:off x="622570" y="1434375"/>
            <a:ext cx="7898860" cy="4224253"/>
          </a:xfrm>
          <a:prstGeom prst="rect">
            <a:avLst/>
          </a:prstGeom>
        </p:spPr>
      </p:pic>
      <p:sp>
        <p:nvSpPr>
          <p:cNvPr id="5" name="Rectangle 4">
            <a:extLst>
              <a:ext uri="{FF2B5EF4-FFF2-40B4-BE49-F238E27FC236}">
                <a16:creationId xmlns:a16="http://schemas.microsoft.com/office/drawing/2014/main" id="{BBE54F3A-CE9A-3A43-A585-79BC42A49386}"/>
              </a:ext>
            </a:extLst>
          </p:cNvPr>
          <p:cNvSpPr/>
          <p:nvPr/>
        </p:nvSpPr>
        <p:spPr>
          <a:xfrm>
            <a:off x="3108362" y="5658628"/>
            <a:ext cx="2927276" cy="369332"/>
          </a:xfrm>
          <a:prstGeom prst="rect">
            <a:avLst/>
          </a:prstGeom>
        </p:spPr>
        <p:style>
          <a:lnRef idx="3">
            <a:schemeClr val="lt1"/>
          </a:lnRef>
          <a:fillRef idx="1">
            <a:schemeClr val="accent1"/>
          </a:fillRef>
          <a:effectRef idx="1">
            <a:schemeClr val="accent1"/>
          </a:effectRef>
          <a:fontRef idx="minor">
            <a:schemeClr val="lt1"/>
          </a:fontRef>
        </p:style>
        <p:txBody>
          <a:bodyPr wrap="none">
            <a:spAutoFit/>
          </a:bodyPr>
          <a:lstStyle/>
          <a:p>
            <a:r>
              <a:rPr lang="en-US"/>
              <a:t>https://youtu.be/JCPXckfT-6g</a:t>
            </a:r>
          </a:p>
        </p:txBody>
      </p:sp>
    </p:spTree>
    <p:extLst>
      <p:ext uri="{BB962C8B-B14F-4D97-AF65-F5344CB8AC3E}">
        <p14:creationId xmlns:p14="http://schemas.microsoft.com/office/powerpoint/2010/main" val="1730404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Shape 76"/>
        <p:cNvGrpSpPr/>
        <p:nvPr/>
      </p:nvGrpSpPr>
      <p:grpSpPr>
        <a:xfrm>
          <a:off x="0" y="0"/>
          <a:ext cx="0" cy="0"/>
          <a:chOff x="0" y="0"/>
          <a:chExt cx="0" cy="0"/>
        </a:xfrm>
      </p:grpSpPr>
      <p:sp>
        <p:nvSpPr>
          <p:cNvPr id="5" name="TextBox 4">
            <a:extLst>
              <a:ext uri="{FF2B5EF4-FFF2-40B4-BE49-F238E27FC236}">
                <a16:creationId xmlns:a16="http://schemas.microsoft.com/office/drawing/2014/main" id="{36E1741E-EEBF-C443-A304-D10B235EEDFF}"/>
              </a:ext>
            </a:extLst>
          </p:cNvPr>
          <p:cNvSpPr txBox="1"/>
          <p:nvPr/>
        </p:nvSpPr>
        <p:spPr>
          <a:xfrm>
            <a:off x="593949" y="2020996"/>
            <a:ext cx="4566987" cy="2185214"/>
          </a:xfrm>
          <a:prstGeom prst="rect">
            <a:avLst/>
          </a:prstGeom>
          <a:noFill/>
        </p:spPr>
        <p:txBody>
          <a:bodyPr wrap="square" rtlCol="0">
            <a:spAutoFit/>
          </a:bodyPr>
          <a:lstStyle/>
          <a:p>
            <a:r>
              <a:rPr lang="en-US" sz="2800" b="1" dirty="0">
                <a:solidFill>
                  <a:schemeClr val="bg1"/>
                </a:solidFill>
              </a:rPr>
              <a:t>Goals</a:t>
            </a:r>
          </a:p>
          <a:p>
            <a:pPr marL="285750" indent="-285750">
              <a:buClr>
                <a:schemeClr val="bg1"/>
              </a:buClr>
              <a:buFont typeface="Courier New" panose="02070309020205020404" pitchFamily="49" charset="0"/>
              <a:buChar char="o"/>
            </a:pPr>
            <a:r>
              <a:rPr lang="en-AU">
                <a:solidFill>
                  <a:schemeClr val="bg1"/>
                </a:solidFill>
              </a:rPr>
              <a:t>To understand the question “What is Electricity?”</a:t>
            </a:r>
          </a:p>
          <a:p>
            <a:pPr marL="285750" indent="-285750">
              <a:buClr>
                <a:schemeClr val="bg1"/>
              </a:buClr>
              <a:buFont typeface="Courier New" panose="02070309020205020404" pitchFamily="49" charset="0"/>
              <a:buChar char="o"/>
            </a:pPr>
            <a:r>
              <a:rPr lang="en-AU">
                <a:solidFill>
                  <a:schemeClr val="bg1"/>
                </a:solidFill>
              </a:rPr>
              <a:t>To have an awareness of different electronic components.</a:t>
            </a:r>
          </a:p>
          <a:p>
            <a:pPr marL="285750" indent="-285750">
              <a:buClr>
                <a:schemeClr val="bg1"/>
              </a:buClr>
              <a:buFont typeface="Courier New" panose="02070309020205020404" pitchFamily="49" charset="0"/>
              <a:buChar char="o"/>
            </a:pPr>
            <a:r>
              <a:rPr lang="en-AU">
                <a:solidFill>
                  <a:schemeClr val="bg1"/>
                </a:solidFill>
              </a:rPr>
              <a:t>To be aware of the necessity of safety when dealing with electricity.</a:t>
            </a:r>
          </a:p>
        </p:txBody>
      </p:sp>
      <p:sp>
        <p:nvSpPr>
          <p:cNvPr id="7" name="TextBox 6">
            <a:extLst>
              <a:ext uri="{FF2B5EF4-FFF2-40B4-BE49-F238E27FC236}">
                <a16:creationId xmlns:a16="http://schemas.microsoft.com/office/drawing/2014/main" id="{58F87507-D2E6-5346-90D0-D1DDDCBCD8F3}"/>
              </a:ext>
            </a:extLst>
          </p:cNvPr>
          <p:cNvSpPr txBox="1"/>
          <p:nvPr/>
        </p:nvSpPr>
        <p:spPr>
          <a:xfrm>
            <a:off x="5381113" y="2020995"/>
            <a:ext cx="3508887" cy="2616101"/>
          </a:xfrm>
          <a:prstGeom prst="rect">
            <a:avLst/>
          </a:prstGeom>
          <a:noFill/>
        </p:spPr>
        <p:txBody>
          <a:bodyPr wrap="square" rtlCol="0">
            <a:spAutoFit/>
          </a:bodyPr>
          <a:lstStyle/>
          <a:p>
            <a:r>
              <a:rPr lang="en-US" sz="2800" b="1" dirty="0">
                <a:solidFill>
                  <a:srgbClr val="FFFF00"/>
                </a:solidFill>
              </a:rPr>
              <a:t>Success Criteria</a:t>
            </a:r>
          </a:p>
          <a:p>
            <a:pPr marL="285750" indent="-285750">
              <a:buFont typeface="Courier New" panose="02070309020205020404" pitchFamily="49" charset="0"/>
              <a:buChar char="o"/>
            </a:pPr>
            <a:r>
              <a:rPr lang="en-AU">
                <a:solidFill>
                  <a:srgbClr val="FFFF00"/>
                </a:solidFill>
              </a:rPr>
              <a:t>Play the component game</a:t>
            </a:r>
          </a:p>
          <a:p>
            <a:pPr marL="285750" indent="-285750">
              <a:buFont typeface="Courier New" panose="02070309020205020404" pitchFamily="49" charset="0"/>
              <a:buChar char="o"/>
            </a:pPr>
            <a:r>
              <a:rPr lang="en-AU">
                <a:solidFill>
                  <a:srgbClr val="FFFF00"/>
                </a:solidFill>
              </a:rPr>
              <a:t>Watch videos on electricity</a:t>
            </a:r>
          </a:p>
          <a:p>
            <a:pPr marL="285750" indent="-285750">
              <a:buFont typeface="Courier New" panose="02070309020205020404" pitchFamily="49" charset="0"/>
              <a:buChar char="o"/>
            </a:pPr>
            <a:r>
              <a:rPr lang="en-AU">
                <a:solidFill>
                  <a:srgbClr val="FFFF00"/>
                </a:solidFill>
              </a:rPr>
              <a:t>Know what voltage, current and resistance is</a:t>
            </a:r>
          </a:p>
          <a:p>
            <a:pPr marL="285750" indent="-285750">
              <a:buFont typeface="Courier New" panose="02070309020205020404" pitchFamily="49" charset="0"/>
              <a:buChar char="o"/>
            </a:pPr>
            <a:r>
              <a:rPr lang="en-AU">
                <a:solidFill>
                  <a:srgbClr val="FFFF00"/>
                </a:solidFill>
              </a:rPr>
              <a:t>Understand safety aspects of electricity</a:t>
            </a:r>
          </a:p>
          <a:p>
            <a:endParaRPr lang="en-AU" sz="2800">
              <a:solidFill>
                <a:srgbClr val="FFFF00"/>
              </a:solidFill>
            </a:endParaRPr>
          </a:p>
        </p:txBody>
      </p:sp>
      <p:pic>
        <p:nvPicPr>
          <p:cNvPr id="6" name="Shape 72" descr="CC Fin Rebrand_gdrive_Blue2_319x132px.png">
            <a:extLst>
              <a:ext uri="{FF2B5EF4-FFF2-40B4-BE49-F238E27FC236}">
                <a16:creationId xmlns:a16="http://schemas.microsoft.com/office/drawing/2014/main" id="{A690BB6E-B46F-4B41-8DCF-1E504AA869A4}"/>
              </a:ext>
            </a:extLst>
          </p:cNvPr>
          <p:cNvPicPr preferRelativeResize="0"/>
          <p:nvPr/>
        </p:nvPicPr>
        <p:blipFill>
          <a:blip r:embed="rId3">
            <a:alphaModFix/>
          </a:blip>
          <a:stretch>
            <a:fillRect/>
          </a:stretch>
        </p:blipFill>
        <p:spPr>
          <a:xfrm>
            <a:off x="7939261" y="85151"/>
            <a:ext cx="1055525" cy="436775"/>
          </a:xfrm>
          <a:prstGeom prst="rect">
            <a:avLst/>
          </a:prstGeom>
          <a:noFill/>
          <a:ln>
            <a:noFill/>
          </a:ln>
        </p:spPr>
      </p:pic>
      <p:sp>
        <p:nvSpPr>
          <p:cNvPr id="9" name="TextBox 8">
            <a:extLst>
              <a:ext uri="{FF2B5EF4-FFF2-40B4-BE49-F238E27FC236}">
                <a16:creationId xmlns:a16="http://schemas.microsoft.com/office/drawing/2014/main" id="{25EC37AA-5D61-5943-AF7F-23725B79E86F}"/>
              </a:ext>
            </a:extLst>
          </p:cNvPr>
          <p:cNvSpPr txBox="1"/>
          <p:nvPr/>
        </p:nvSpPr>
        <p:spPr>
          <a:xfrm>
            <a:off x="-40640" y="6622236"/>
            <a:ext cx="1383712" cy="215444"/>
          </a:xfrm>
          <a:prstGeom prst="rect">
            <a:avLst/>
          </a:prstGeom>
          <a:noFill/>
        </p:spPr>
        <p:txBody>
          <a:bodyPr wrap="none" rtlCol="0">
            <a:spAutoFit/>
          </a:bodyPr>
          <a:lstStyle/>
          <a:p>
            <a:r>
              <a:rPr lang="en-US" sz="800">
                <a:solidFill>
                  <a:schemeClr val="bg1"/>
                </a:solidFill>
              </a:rPr>
              <a:t>© Nexgen Codecamp Pty Ltd</a:t>
            </a:r>
          </a:p>
        </p:txBody>
      </p:sp>
    </p:spTree>
    <p:extLst>
      <p:ext uri="{BB962C8B-B14F-4D97-AF65-F5344CB8AC3E}">
        <p14:creationId xmlns:p14="http://schemas.microsoft.com/office/powerpoint/2010/main" val="26465277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Shape 69"/>
        <p:cNvGrpSpPr/>
        <p:nvPr/>
      </p:nvGrpSpPr>
      <p:grpSpPr>
        <a:xfrm>
          <a:off x="0" y="0"/>
          <a:ext cx="0" cy="0"/>
          <a:chOff x="0" y="0"/>
          <a:chExt cx="0" cy="0"/>
        </a:xfrm>
      </p:grpSpPr>
      <p:pic>
        <p:nvPicPr>
          <p:cNvPr id="72" name="Shape 72" descr="CC Fin Rebrand_gdrive_Blue2_319x132px.png"/>
          <p:cNvPicPr preferRelativeResize="0"/>
          <p:nvPr/>
        </p:nvPicPr>
        <p:blipFill>
          <a:blip r:embed="rId3">
            <a:alphaModFix/>
          </a:blip>
          <a:stretch>
            <a:fillRect/>
          </a:stretch>
        </p:blipFill>
        <p:spPr>
          <a:xfrm>
            <a:off x="7939261" y="85151"/>
            <a:ext cx="1055525" cy="436775"/>
          </a:xfrm>
          <a:prstGeom prst="rect">
            <a:avLst/>
          </a:prstGeom>
          <a:noFill/>
          <a:ln>
            <a:noFill/>
          </a:ln>
        </p:spPr>
      </p:pic>
      <p:sp>
        <p:nvSpPr>
          <p:cNvPr id="5" name="TextBox 4">
            <a:extLst>
              <a:ext uri="{FF2B5EF4-FFF2-40B4-BE49-F238E27FC236}">
                <a16:creationId xmlns:a16="http://schemas.microsoft.com/office/drawing/2014/main" id="{F04B19A9-0C77-E04E-A63F-417CE842D16B}"/>
              </a:ext>
            </a:extLst>
          </p:cNvPr>
          <p:cNvSpPr txBox="1"/>
          <p:nvPr/>
        </p:nvSpPr>
        <p:spPr>
          <a:xfrm>
            <a:off x="2308623" y="2061459"/>
            <a:ext cx="4526752" cy="523220"/>
          </a:xfrm>
          <a:prstGeom prst="rect">
            <a:avLst/>
          </a:prstGeom>
          <a:noFill/>
        </p:spPr>
        <p:txBody>
          <a:bodyPr wrap="none" rtlCol="0">
            <a:spAutoFit/>
          </a:bodyPr>
          <a:lstStyle/>
          <a:p>
            <a:pPr algn="ctr"/>
            <a:r>
              <a:rPr lang="en-US" sz="2800" dirty="0">
                <a:solidFill>
                  <a:schemeClr val="bg1"/>
                </a:solidFill>
              </a:rPr>
              <a:t>What is your favorite activity?</a:t>
            </a:r>
          </a:p>
        </p:txBody>
      </p:sp>
      <p:sp>
        <p:nvSpPr>
          <p:cNvPr id="6" name="TextBox 5">
            <a:extLst>
              <a:ext uri="{FF2B5EF4-FFF2-40B4-BE49-F238E27FC236}">
                <a16:creationId xmlns:a16="http://schemas.microsoft.com/office/drawing/2014/main" id="{492AD393-F69E-7C47-AD38-F93EC8754945}"/>
              </a:ext>
            </a:extLst>
          </p:cNvPr>
          <p:cNvSpPr txBox="1"/>
          <p:nvPr/>
        </p:nvSpPr>
        <p:spPr>
          <a:xfrm>
            <a:off x="1516258" y="3500813"/>
            <a:ext cx="6111481" cy="523220"/>
          </a:xfrm>
          <a:prstGeom prst="rect">
            <a:avLst/>
          </a:prstGeom>
          <a:noFill/>
        </p:spPr>
        <p:txBody>
          <a:bodyPr wrap="none" rtlCol="0">
            <a:spAutoFit/>
          </a:bodyPr>
          <a:lstStyle/>
          <a:p>
            <a:pPr algn="ctr"/>
            <a:r>
              <a:rPr lang="en-AU" sz="2800" dirty="0">
                <a:solidFill>
                  <a:schemeClr val="bg1"/>
                </a:solidFill>
              </a:rPr>
              <a:t>W</a:t>
            </a:r>
            <a:r>
              <a:rPr lang="en-US" sz="2800" dirty="0">
                <a:solidFill>
                  <a:schemeClr val="bg1"/>
                </a:solidFill>
              </a:rPr>
              <a:t>hat is your favorite ‘bit’ of technology?</a:t>
            </a:r>
          </a:p>
        </p:txBody>
      </p:sp>
      <p:sp>
        <p:nvSpPr>
          <p:cNvPr id="8" name="TextBox 7">
            <a:extLst>
              <a:ext uri="{FF2B5EF4-FFF2-40B4-BE49-F238E27FC236}">
                <a16:creationId xmlns:a16="http://schemas.microsoft.com/office/drawing/2014/main" id="{48F54742-9663-4C44-80FF-C3DA3B919108}"/>
              </a:ext>
            </a:extLst>
          </p:cNvPr>
          <p:cNvSpPr txBox="1"/>
          <p:nvPr/>
        </p:nvSpPr>
        <p:spPr>
          <a:xfrm>
            <a:off x="-40640" y="6622236"/>
            <a:ext cx="1383712" cy="215444"/>
          </a:xfrm>
          <a:prstGeom prst="rect">
            <a:avLst/>
          </a:prstGeom>
          <a:noFill/>
        </p:spPr>
        <p:txBody>
          <a:bodyPr wrap="none" rtlCol="0">
            <a:spAutoFit/>
          </a:bodyPr>
          <a:lstStyle/>
          <a:p>
            <a:r>
              <a:rPr lang="en-US" sz="800">
                <a:solidFill>
                  <a:schemeClr val="bg1"/>
                </a:solidFill>
              </a:rPr>
              <a:t>© Nexgen Codecamp Pty Ltd</a:t>
            </a:r>
          </a:p>
        </p:txBody>
      </p:sp>
    </p:spTree>
    <p:extLst>
      <p:ext uri="{BB962C8B-B14F-4D97-AF65-F5344CB8AC3E}">
        <p14:creationId xmlns:p14="http://schemas.microsoft.com/office/powerpoint/2010/main" val="2326246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Shape 69"/>
        <p:cNvGrpSpPr/>
        <p:nvPr/>
      </p:nvGrpSpPr>
      <p:grpSpPr>
        <a:xfrm>
          <a:off x="0" y="0"/>
          <a:ext cx="0" cy="0"/>
          <a:chOff x="0" y="0"/>
          <a:chExt cx="0" cy="0"/>
        </a:xfrm>
      </p:grpSpPr>
      <p:pic>
        <p:nvPicPr>
          <p:cNvPr id="72" name="Shape 72" descr="CC Fin Rebrand_gdrive_Blue2_319x132px.png"/>
          <p:cNvPicPr preferRelativeResize="0"/>
          <p:nvPr/>
        </p:nvPicPr>
        <p:blipFill>
          <a:blip r:embed="rId3">
            <a:alphaModFix/>
          </a:blip>
          <a:stretch>
            <a:fillRect/>
          </a:stretch>
        </p:blipFill>
        <p:spPr>
          <a:xfrm>
            <a:off x="7939261" y="85151"/>
            <a:ext cx="1055525" cy="436775"/>
          </a:xfrm>
          <a:prstGeom prst="rect">
            <a:avLst/>
          </a:prstGeom>
          <a:noFill/>
          <a:ln>
            <a:noFill/>
          </a:ln>
        </p:spPr>
      </p:pic>
      <p:sp>
        <p:nvSpPr>
          <p:cNvPr id="39" name="Title 1">
            <a:extLst>
              <a:ext uri="{FF2B5EF4-FFF2-40B4-BE49-F238E27FC236}">
                <a16:creationId xmlns:a16="http://schemas.microsoft.com/office/drawing/2014/main" id="{2E142D8D-8736-6243-88AE-F6D40141A53A}"/>
              </a:ext>
            </a:extLst>
          </p:cNvPr>
          <p:cNvSpPr>
            <a:spLocks noGrp="1"/>
          </p:cNvSpPr>
          <p:nvPr>
            <p:ph type="ctrTitle"/>
          </p:nvPr>
        </p:nvSpPr>
        <p:spPr>
          <a:xfrm>
            <a:off x="590143" y="408581"/>
            <a:ext cx="7772400" cy="1106089"/>
          </a:xfrm>
        </p:spPr>
        <p:txBody>
          <a:bodyPr>
            <a:normAutofit/>
          </a:bodyPr>
          <a:lstStyle/>
          <a:p>
            <a:r>
              <a:rPr lang="en-AU" dirty="0">
                <a:solidFill>
                  <a:schemeClr val="bg1"/>
                </a:solidFill>
              </a:rPr>
              <a:t>C</a:t>
            </a:r>
            <a:r>
              <a:rPr lang="en-US" dirty="0" err="1">
                <a:solidFill>
                  <a:schemeClr val="bg1"/>
                </a:solidFill>
              </a:rPr>
              <a:t>omponent</a:t>
            </a:r>
            <a:r>
              <a:rPr lang="en-US" dirty="0">
                <a:solidFill>
                  <a:schemeClr val="bg1"/>
                </a:solidFill>
              </a:rPr>
              <a:t> Game</a:t>
            </a:r>
            <a:br>
              <a:rPr lang="en-US" dirty="0">
                <a:solidFill>
                  <a:schemeClr val="bg1"/>
                </a:solidFill>
              </a:rPr>
            </a:br>
            <a:r>
              <a:rPr lang="en-US" sz="1800" i="1" dirty="0">
                <a:solidFill>
                  <a:schemeClr val="bg1"/>
                </a:solidFill>
              </a:rPr>
              <a:t>A game involving every component you will use this term</a:t>
            </a:r>
          </a:p>
        </p:txBody>
      </p:sp>
      <p:sp>
        <p:nvSpPr>
          <p:cNvPr id="45" name="TextBox 44">
            <a:extLst>
              <a:ext uri="{FF2B5EF4-FFF2-40B4-BE49-F238E27FC236}">
                <a16:creationId xmlns:a16="http://schemas.microsoft.com/office/drawing/2014/main" id="{65A59D7B-C695-0045-ADC7-7E3B550A1ACE}"/>
              </a:ext>
            </a:extLst>
          </p:cNvPr>
          <p:cNvSpPr txBox="1"/>
          <p:nvPr/>
        </p:nvSpPr>
        <p:spPr>
          <a:xfrm>
            <a:off x="507459" y="2516008"/>
            <a:ext cx="927626" cy="369332"/>
          </a:xfrm>
          <a:prstGeom prst="rect">
            <a:avLst/>
          </a:prstGeom>
          <a:noFill/>
        </p:spPr>
        <p:txBody>
          <a:bodyPr wrap="none" rtlCol="0">
            <a:spAutoFit/>
          </a:bodyPr>
          <a:lstStyle/>
          <a:p>
            <a:r>
              <a:rPr lang="en-AU" dirty="0">
                <a:solidFill>
                  <a:schemeClr val="bg1"/>
                </a:solidFill>
              </a:rPr>
              <a:t>Resistor</a:t>
            </a:r>
            <a:endParaRPr lang="en-US" dirty="0">
              <a:solidFill>
                <a:schemeClr val="bg1"/>
              </a:solidFill>
            </a:endParaRPr>
          </a:p>
        </p:txBody>
      </p:sp>
      <p:sp>
        <p:nvSpPr>
          <p:cNvPr id="46" name="TextBox 45">
            <a:extLst>
              <a:ext uri="{FF2B5EF4-FFF2-40B4-BE49-F238E27FC236}">
                <a16:creationId xmlns:a16="http://schemas.microsoft.com/office/drawing/2014/main" id="{04CB331C-B754-AE4D-8968-ACC6E9078EBC}"/>
              </a:ext>
            </a:extLst>
          </p:cNvPr>
          <p:cNvSpPr txBox="1"/>
          <p:nvPr/>
        </p:nvSpPr>
        <p:spPr>
          <a:xfrm>
            <a:off x="2164198" y="3083556"/>
            <a:ext cx="1345433" cy="369332"/>
          </a:xfrm>
          <a:prstGeom prst="rect">
            <a:avLst/>
          </a:prstGeom>
          <a:noFill/>
        </p:spPr>
        <p:txBody>
          <a:bodyPr wrap="none" rtlCol="0">
            <a:spAutoFit/>
          </a:bodyPr>
          <a:lstStyle/>
          <a:p>
            <a:r>
              <a:rPr lang="en-AU" dirty="0">
                <a:solidFill>
                  <a:schemeClr val="bg1"/>
                </a:solidFill>
              </a:rPr>
              <a:t>Jumper wire</a:t>
            </a:r>
            <a:endParaRPr lang="en-US" dirty="0">
              <a:solidFill>
                <a:schemeClr val="bg1"/>
              </a:solidFill>
            </a:endParaRPr>
          </a:p>
        </p:txBody>
      </p:sp>
      <p:sp>
        <p:nvSpPr>
          <p:cNvPr id="47" name="TextBox 46">
            <a:extLst>
              <a:ext uri="{FF2B5EF4-FFF2-40B4-BE49-F238E27FC236}">
                <a16:creationId xmlns:a16="http://schemas.microsoft.com/office/drawing/2014/main" id="{35B4785C-D844-E445-A47C-4DA279DBDEA3}"/>
              </a:ext>
            </a:extLst>
          </p:cNvPr>
          <p:cNvSpPr txBox="1"/>
          <p:nvPr/>
        </p:nvSpPr>
        <p:spPr>
          <a:xfrm>
            <a:off x="4408332" y="2600809"/>
            <a:ext cx="1891287" cy="369332"/>
          </a:xfrm>
          <a:prstGeom prst="rect">
            <a:avLst/>
          </a:prstGeom>
          <a:noFill/>
        </p:spPr>
        <p:txBody>
          <a:bodyPr wrap="none" rtlCol="0">
            <a:spAutoFit/>
          </a:bodyPr>
          <a:lstStyle/>
          <a:p>
            <a:r>
              <a:rPr lang="en-AU" dirty="0">
                <a:solidFill>
                  <a:schemeClr val="bg1"/>
                </a:solidFill>
              </a:rPr>
              <a:t>Ceramic Capacitor</a:t>
            </a:r>
            <a:endParaRPr lang="en-US" dirty="0">
              <a:solidFill>
                <a:schemeClr val="bg1"/>
              </a:solidFill>
            </a:endParaRPr>
          </a:p>
        </p:txBody>
      </p:sp>
      <p:sp>
        <p:nvSpPr>
          <p:cNvPr id="48" name="TextBox 47">
            <a:extLst>
              <a:ext uri="{FF2B5EF4-FFF2-40B4-BE49-F238E27FC236}">
                <a16:creationId xmlns:a16="http://schemas.microsoft.com/office/drawing/2014/main" id="{854E61DB-8B17-0A45-8CC1-B0B76916250B}"/>
              </a:ext>
            </a:extLst>
          </p:cNvPr>
          <p:cNvSpPr txBox="1"/>
          <p:nvPr/>
        </p:nvSpPr>
        <p:spPr>
          <a:xfrm>
            <a:off x="2569596" y="4366160"/>
            <a:ext cx="2170787" cy="369332"/>
          </a:xfrm>
          <a:prstGeom prst="rect">
            <a:avLst/>
          </a:prstGeom>
          <a:noFill/>
        </p:spPr>
        <p:txBody>
          <a:bodyPr wrap="none" rtlCol="0">
            <a:spAutoFit/>
          </a:bodyPr>
          <a:lstStyle/>
          <a:p>
            <a:r>
              <a:rPr lang="en-AU" dirty="0">
                <a:solidFill>
                  <a:schemeClr val="bg1"/>
                </a:solidFill>
              </a:rPr>
              <a:t>Electrolytic Capacitor</a:t>
            </a:r>
            <a:endParaRPr lang="en-US" dirty="0">
              <a:solidFill>
                <a:schemeClr val="bg1"/>
              </a:solidFill>
            </a:endParaRPr>
          </a:p>
        </p:txBody>
      </p:sp>
      <p:sp>
        <p:nvSpPr>
          <p:cNvPr id="49" name="TextBox 48">
            <a:extLst>
              <a:ext uri="{FF2B5EF4-FFF2-40B4-BE49-F238E27FC236}">
                <a16:creationId xmlns:a16="http://schemas.microsoft.com/office/drawing/2014/main" id="{B3443EB4-C43F-2747-96D3-84F2EDE20869}"/>
              </a:ext>
            </a:extLst>
          </p:cNvPr>
          <p:cNvSpPr txBox="1"/>
          <p:nvPr/>
        </p:nvSpPr>
        <p:spPr>
          <a:xfrm>
            <a:off x="7965600" y="3295275"/>
            <a:ext cx="537327" cy="369332"/>
          </a:xfrm>
          <a:prstGeom prst="rect">
            <a:avLst/>
          </a:prstGeom>
          <a:noFill/>
        </p:spPr>
        <p:txBody>
          <a:bodyPr wrap="none" rtlCol="0">
            <a:spAutoFit/>
          </a:bodyPr>
          <a:lstStyle/>
          <a:p>
            <a:r>
              <a:rPr lang="en-AU" dirty="0">
                <a:solidFill>
                  <a:schemeClr val="bg1"/>
                </a:solidFill>
              </a:rPr>
              <a:t>LED</a:t>
            </a:r>
            <a:endParaRPr lang="en-US" dirty="0">
              <a:solidFill>
                <a:schemeClr val="bg1"/>
              </a:solidFill>
            </a:endParaRPr>
          </a:p>
        </p:txBody>
      </p:sp>
      <p:sp>
        <p:nvSpPr>
          <p:cNvPr id="50" name="TextBox 49">
            <a:extLst>
              <a:ext uri="{FF2B5EF4-FFF2-40B4-BE49-F238E27FC236}">
                <a16:creationId xmlns:a16="http://schemas.microsoft.com/office/drawing/2014/main" id="{3FDD7391-7CB4-F14C-85AD-F518FA44A1EE}"/>
              </a:ext>
            </a:extLst>
          </p:cNvPr>
          <p:cNvSpPr txBox="1"/>
          <p:nvPr/>
        </p:nvSpPr>
        <p:spPr>
          <a:xfrm>
            <a:off x="6683021" y="2392790"/>
            <a:ext cx="867225" cy="369332"/>
          </a:xfrm>
          <a:prstGeom prst="rect">
            <a:avLst/>
          </a:prstGeom>
          <a:noFill/>
        </p:spPr>
        <p:txBody>
          <a:bodyPr wrap="none" rtlCol="0">
            <a:spAutoFit/>
          </a:bodyPr>
          <a:lstStyle/>
          <a:p>
            <a:r>
              <a:rPr lang="en-AU" dirty="0">
                <a:solidFill>
                  <a:schemeClr val="bg1"/>
                </a:solidFill>
              </a:rPr>
              <a:t>Battery</a:t>
            </a:r>
            <a:endParaRPr lang="en-US" dirty="0">
              <a:solidFill>
                <a:schemeClr val="bg1"/>
              </a:solidFill>
            </a:endParaRPr>
          </a:p>
        </p:txBody>
      </p:sp>
      <p:sp>
        <p:nvSpPr>
          <p:cNvPr id="52" name="TextBox 51">
            <a:extLst>
              <a:ext uri="{FF2B5EF4-FFF2-40B4-BE49-F238E27FC236}">
                <a16:creationId xmlns:a16="http://schemas.microsoft.com/office/drawing/2014/main" id="{ACC81226-B4E2-1E44-A7A5-800CC6EA5AF1}"/>
              </a:ext>
            </a:extLst>
          </p:cNvPr>
          <p:cNvSpPr txBox="1"/>
          <p:nvPr/>
        </p:nvSpPr>
        <p:spPr>
          <a:xfrm>
            <a:off x="591626" y="3293106"/>
            <a:ext cx="800284" cy="369332"/>
          </a:xfrm>
          <a:prstGeom prst="rect">
            <a:avLst/>
          </a:prstGeom>
          <a:noFill/>
        </p:spPr>
        <p:txBody>
          <a:bodyPr wrap="none" rtlCol="0">
            <a:spAutoFit/>
          </a:bodyPr>
          <a:lstStyle/>
          <a:p>
            <a:r>
              <a:rPr lang="en-AU" dirty="0">
                <a:solidFill>
                  <a:schemeClr val="bg1"/>
                </a:solidFill>
              </a:rPr>
              <a:t>Switch</a:t>
            </a:r>
            <a:endParaRPr lang="en-US" dirty="0">
              <a:solidFill>
                <a:schemeClr val="bg1"/>
              </a:solidFill>
            </a:endParaRPr>
          </a:p>
        </p:txBody>
      </p:sp>
      <p:pic>
        <p:nvPicPr>
          <p:cNvPr id="2" name="Picture 1">
            <a:extLst>
              <a:ext uri="{FF2B5EF4-FFF2-40B4-BE49-F238E27FC236}">
                <a16:creationId xmlns:a16="http://schemas.microsoft.com/office/drawing/2014/main" id="{C45AE5DB-40E4-7D44-846B-0E78CCE68C8B}"/>
              </a:ext>
            </a:extLst>
          </p:cNvPr>
          <p:cNvPicPr>
            <a:picLocks noChangeAspect="1"/>
          </p:cNvPicPr>
          <p:nvPr/>
        </p:nvPicPr>
        <p:blipFill>
          <a:blip r:embed="rId4"/>
          <a:stretch>
            <a:fillRect/>
          </a:stretch>
        </p:blipFill>
        <p:spPr>
          <a:xfrm>
            <a:off x="464950" y="2096812"/>
            <a:ext cx="1175592" cy="481993"/>
          </a:xfrm>
          <a:prstGeom prst="rect">
            <a:avLst/>
          </a:prstGeom>
        </p:spPr>
      </p:pic>
      <p:pic>
        <p:nvPicPr>
          <p:cNvPr id="3" name="Picture 2">
            <a:extLst>
              <a:ext uri="{FF2B5EF4-FFF2-40B4-BE49-F238E27FC236}">
                <a16:creationId xmlns:a16="http://schemas.microsoft.com/office/drawing/2014/main" id="{42B3A848-78D1-194F-87DE-9796208A352D}"/>
              </a:ext>
            </a:extLst>
          </p:cNvPr>
          <p:cNvPicPr>
            <a:picLocks noChangeAspect="1"/>
          </p:cNvPicPr>
          <p:nvPr/>
        </p:nvPicPr>
        <p:blipFill>
          <a:blip r:embed="rId5"/>
          <a:stretch>
            <a:fillRect/>
          </a:stretch>
        </p:blipFill>
        <p:spPr>
          <a:xfrm>
            <a:off x="3322735" y="3624263"/>
            <a:ext cx="886469" cy="886469"/>
          </a:xfrm>
          <a:prstGeom prst="rect">
            <a:avLst/>
          </a:prstGeom>
        </p:spPr>
      </p:pic>
      <p:pic>
        <p:nvPicPr>
          <p:cNvPr id="53" name="Picture 52">
            <a:extLst>
              <a:ext uri="{FF2B5EF4-FFF2-40B4-BE49-F238E27FC236}">
                <a16:creationId xmlns:a16="http://schemas.microsoft.com/office/drawing/2014/main" id="{4ABE2A24-BD34-F242-B7DA-D9E363106A65}"/>
              </a:ext>
            </a:extLst>
          </p:cNvPr>
          <p:cNvPicPr>
            <a:picLocks noChangeAspect="1"/>
          </p:cNvPicPr>
          <p:nvPr/>
        </p:nvPicPr>
        <p:blipFill>
          <a:blip r:embed="rId6"/>
          <a:stretch>
            <a:fillRect/>
          </a:stretch>
        </p:blipFill>
        <p:spPr>
          <a:xfrm>
            <a:off x="4163573" y="1360888"/>
            <a:ext cx="1541429" cy="1233143"/>
          </a:xfrm>
          <a:prstGeom prst="rect">
            <a:avLst/>
          </a:prstGeom>
        </p:spPr>
      </p:pic>
      <p:pic>
        <p:nvPicPr>
          <p:cNvPr id="54" name="Picture 53">
            <a:extLst>
              <a:ext uri="{FF2B5EF4-FFF2-40B4-BE49-F238E27FC236}">
                <a16:creationId xmlns:a16="http://schemas.microsoft.com/office/drawing/2014/main" id="{05BD7674-556B-024D-A989-B9D17FE9FEB5}"/>
              </a:ext>
            </a:extLst>
          </p:cNvPr>
          <p:cNvPicPr>
            <a:picLocks noChangeAspect="1"/>
          </p:cNvPicPr>
          <p:nvPr/>
        </p:nvPicPr>
        <p:blipFill>
          <a:blip r:embed="rId7"/>
          <a:stretch>
            <a:fillRect/>
          </a:stretch>
        </p:blipFill>
        <p:spPr>
          <a:xfrm>
            <a:off x="2061935" y="1824311"/>
            <a:ext cx="1501450" cy="1501450"/>
          </a:xfrm>
          <a:prstGeom prst="rect">
            <a:avLst/>
          </a:prstGeom>
        </p:spPr>
      </p:pic>
      <p:pic>
        <p:nvPicPr>
          <p:cNvPr id="55" name="Picture 54">
            <a:extLst>
              <a:ext uri="{FF2B5EF4-FFF2-40B4-BE49-F238E27FC236}">
                <a16:creationId xmlns:a16="http://schemas.microsoft.com/office/drawing/2014/main" id="{1AFF25F8-E76E-314D-AE9D-B51B88345189}"/>
              </a:ext>
            </a:extLst>
          </p:cNvPr>
          <p:cNvPicPr>
            <a:picLocks noChangeAspect="1"/>
          </p:cNvPicPr>
          <p:nvPr/>
        </p:nvPicPr>
        <p:blipFill>
          <a:blip r:embed="rId8"/>
          <a:stretch>
            <a:fillRect/>
          </a:stretch>
        </p:blipFill>
        <p:spPr>
          <a:xfrm>
            <a:off x="637627" y="3564894"/>
            <a:ext cx="754283" cy="592427"/>
          </a:xfrm>
          <a:prstGeom prst="rect">
            <a:avLst/>
          </a:prstGeom>
        </p:spPr>
      </p:pic>
      <p:pic>
        <p:nvPicPr>
          <p:cNvPr id="57" name="Picture 56">
            <a:extLst>
              <a:ext uri="{FF2B5EF4-FFF2-40B4-BE49-F238E27FC236}">
                <a16:creationId xmlns:a16="http://schemas.microsoft.com/office/drawing/2014/main" id="{8A3D49B9-3A09-8F43-948C-97DE186FB3E6}"/>
              </a:ext>
            </a:extLst>
          </p:cNvPr>
          <p:cNvPicPr>
            <a:picLocks noChangeAspect="1"/>
          </p:cNvPicPr>
          <p:nvPr/>
        </p:nvPicPr>
        <p:blipFill>
          <a:blip r:embed="rId9"/>
          <a:stretch>
            <a:fillRect/>
          </a:stretch>
        </p:blipFill>
        <p:spPr>
          <a:xfrm>
            <a:off x="8022694" y="2417155"/>
            <a:ext cx="572376" cy="800701"/>
          </a:xfrm>
          <a:prstGeom prst="rect">
            <a:avLst/>
          </a:prstGeom>
        </p:spPr>
      </p:pic>
      <p:pic>
        <p:nvPicPr>
          <p:cNvPr id="58" name="Picture 57">
            <a:extLst>
              <a:ext uri="{FF2B5EF4-FFF2-40B4-BE49-F238E27FC236}">
                <a16:creationId xmlns:a16="http://schemas.microsoft.com/office/drawing/2014/main" id="{EA030BCF-00F1-B349-98FC-FFBA94A997CA}"/>
              </a:ext>
            </a:extLst>
          </p:cNvPr>
          <p:cNvPicPr>
            <a:picLocks noChangeAspect="1"/>
          </p:cNvPicPr>
          <p:nvPr/>
        </p:nvPicPr>
        <p:blipFill>
          <a:blip r:embed="rId10"/>
          <a:stretch>
            <a:fillRect/>
          </a:stretch>
        </p:blipFill>
        <p:spPr>
          <a:xfrm>
            <a:off x="6755827" y="1471367"/>
            <a:ext cx="1139407" cy="1139407"/>
          </a:xfrm>
          <a:prstGeom prst="rect">
            <a:avLst/>
          </a:prstGeom>
        </p:spPr>
      </p:pic>
      <p:sp>
        <p:nvSpPr>
          <p:cNvPr id="21" name="TextBox 20">
            <a:extLst>
              <a:ext uri="{FF2B5EF4-FFF2-40B4-BE49-F238E27FC236}">
                <a16:creationId xmlns:a16="http://schemas.microsoft.com/office/drawing/2014/main" id="{9A0636C4-2DF1-514E-923A-D0CB450C31FB}"/>
              </a:ext>
            </a:extLst>
          </p:cNvPr>
          <p:cNvSpPr txBox="1"/>
          <p:nvPr/>
        </p:nvSpPr>
        <p:spPr>
          <a:xfrm>
            <a:off x="425776" y="5967711"/>
            <a:ext cx="1287788" cy="369332"/>
          </a:xfrm>
          <a:prstGeom prst="rect">
            <a:avLst/>
          </a:prstGeom>
          <a:noFill/>
        </p:spPr>
        <p:txBody>
          <a:bodyPr wrap="none" rtlCol="0">
            <a:spAutoFit/>
          </a:bodyPr>
          <a:lstStyle/>
          <a:p>
            <a:r>
              <a:rPr lang="en-AU" dirty="0">
                <a:solidFill>
                  <a:schemeClr val="bg1"/>
                </a:solidFill>
              </a:rPr>
              <a:t>Breadboard</a:t>
            </a:r>
            <a:endParaRPr lang="en-US" dirty="0">
              <a:solidFill>
                <a:schemeClr val="bg1"/>
              </a:solidFill>
            </a:endParaRPr>
          </a:p>
        </p:txBody>
      </p:sp>
      <p:sp>
        <p:nvSpPr>
          <p:cNvPr id="22" name="TextBox 21">
            <a:extLst>
              <a:ext uri="{FF2B5EF4-FFF2-40B4-BE49-F238E27FC236}">
                <a16:creationId xmlns:a16="http://schemas.microsoft.com/office/drawing/2014/main" id="{5DCBAB62-75B1-5546-8E9B-9A6C68F1753F}"/>
              </a:ext>
            </a:extLst>
          </p:cNvPr>
          <p:cNvSpPr txBox="1"/>
          <p:nvPr/>
        </p:nvSpPr>
        <p:spPr>
          <a:xfrm>
            <a:off x="2648393" y="6076760"/>
            <a:ext cx="1819794" cy="369332"/>
          </a:xfrm>
          <a:prstGeom prst="rect">
            <a:avLst/>
          </a:prstGeom>
          <a:noFill/>
        </p:spPr>
        <p:txBody>
          <a:bodyPr wrap="none" rtlCol="0">
            <a:spAutoFit/>
          </a:bodyPr>
          <a:lstStyle/>
          <a:p>
            <a:r>
              <a:rPr lang="en-AU" dirty="0">
                <a:solidFill>
                  <a:schemeClr val="bg1"/>
                </a:solidFill>
              </a:rPr>
              <a:t>Ultrasonic Sensor</a:t>
            </a:r>
            <a:endParaRPr lang="en-US" dirty="0">
              <a:solidFill>
                <a:schemeClr val="bg1"/>
              </a:solidFill>
            </a:endParaRPr>
          </a:p>
        </p:txBody>
      </p:sp>
      <p:sp>
        <p:nvSpPr>
          <p:cNvPr id="23" name="TextBox 22">
            <a:extLst>
              <a:ext uri="{FF2B5EF4-FFF2-40B4-BE49-F238E27FC236}">
                <a16:creationId xmlns:a16="http://schemas.microsoft.com/office/drawing/2014/main" id="{67F5D3BE-97C7-8E43-832D-DED3EB69F480}"/>
              </a:ext>
            </a:extLst>
          </p:cNvPr>
          <p:cNvSpPr txBox="1"/>
          <p:nvPr/>
        </p:nvSpPr>
        <p:spPr>
          <a:xfrm>
            <a:off x="5091145" y="5598379"/>
            <a:ext cx="712054" cy="369332"/>
          </a:xfrm>
          <a:prstGeom prst="rect">
            <a:avLst/>
          </a:prstGeom>
          <a:noFill/>
        </p:spPr>
        <p:txBody>
          <a:bodyPr wrap="none" rtlCol="0">
            <a:spAutoFit/>
          </a:bodyPr>
          <a:lstStyle/>
          <a:p>
            <a:r>
              <a:rPr lang="en-AU" dirty="0">
                <a:solidFill>
                  <a:schemeClr val="bg1"/>
                </a:solidFill>
              </a:rPr>
              <a:t>Servo</a:t>
            </a:r>
            <a:endParaRPr lang="en-US" dirty="0">
              <a:solidFill>
                <a:schemeClr val="bg1"/>
              </a:solidFill>
            </a:endParaRPr>
          </a:p>
        </p:txBody>
      </p:sp>
      <p:sp>
        <p:nvSpPr>
          <p:cNvPr id="24" name="TextBox 23">
            <a:extLst>
              <a:ext uri="{FF2B5EF4-FFF2-40B4-BE49-F238E27FC236}">
                <a16:creationId xmlns:a16="http://schemas.microsoft.com/office/drawing/2014/main" id="{9E2EE61A-8309-AC49-AD18-0FDB13425CD1}"/>
              </a:ext>
            </a:extLst>
          </p:cNvPr>
          <p:cNvSpPr txBox="1"/>
          <p:nvPr/>
        </p:nvSpPr>
        <p:spPr>
          <a:xfrm>
            <a:off x="7176372" y="4677856"/>
            <a:ext cx="1116972" cy="369332"/>
          </a:xfrm>
          <a:prstGeom prst="rect">
            <a:avLst/>
          </a:prstGeom>
          <a:noFill/>
        </p:spPr>
        <p:txBody>
          <a:bodyPr wrap="none" rtlCol="0">
            <a:spAutoFit/>
          </a:bodyPr>
          <a:lstStyle/>
          <a:p>
            <a:r>
              <a:rPr lang="en-AU" dirty="0">
                <a:solidFill>
                  <a:schemeClr val="bg1"/>
                </a:solidFill>
              </a:rPr>
              <a:t>DC-Motor</a:t>
            </a:r>
            <a:endParaRPr lang="en-US" dirty="0">
              <a:solidFill>
                <a:schemeClr val="bg1"/>
              </a:solidFill>
            </a:endParaRPr>
          </a:p>
        </p:txBody>
      </p:sp>
      <p:sp>
        <p:nvSpPr>
          <p:cNvPr id="25" name="TextBox 24">
            <a:extLst>
              <a:ext uri="{FF2B5EF4-FFF2-40B4-BE49-F238E27FC236}">
                <a16:creationId xmlns:a16="http://schemas.microsoft.com/office/drawing/2014/main" id="{3DA592B8-8476-4A4F-8CED-8599CDDEB7AE}"/>
              </a:ext>
            </a:extLst>
          </p:cNvPr>
          <p:cNvSpPr txBox="1"/>
          <p:nvPr/>
        </p:nvSpPr>
        <p:spPr>
          <a:xfrm>
            <a:off x="5112492" y="4358905"/>
            <a:ext cx="1550296" cy="369332"/>
          </a:xfrm>
          <a:prstGeom prst="rect">
            <a:avLst/>
          </a:prstGeom>
          <a:noFill/>
        </p:spPr>
        <p:txBody>
          <a:bodyPr wrap="none" rtlCol="0">
            <a:spAutoFit/>
          </a:bodyPr>
          <a:lstStyle/>
          <a:p>
            <a:r>
              <a:rPr lang="en-AU" dirty="0">
                <a:solidFill>
                  <a:schemeClr val="bg1"/>
                </a:solidFill>
              </a:rPr>
              <a:t>Potentiometer</a:t>
            </a:r>
            <a:endParaRPr lang="en-US" dirty="0">
              <a:solidFill>
                <a:schemeClr val="bg1"/>
              </a:solidFill>
            </a:endParaRPr>
          </a:p>
        </p:txBody>
      </p:sp>
      <p:pic>
        <p:nvPicPr>
          <p:cNvPr id="6" name="Picture 5">
            <a:extLst>
              <a:ext uri="{FF2B5EF4-FFF2-40B4-BE49-F238E27FC236}">
                <a16:creationId xmlns:a16="http://schemas.microsoft.com/office/drawing/2014/main" id="{E3CA01E5-FF28-C241-9903-92196ACF9C61}"/>
              </a:ext>
            </a:extLst>
          </p:cNvPr>
          <p:cNvPicPr>
            <a:picLocks noChangeAspect="1"/>
          </p:cNvPicPr>
          <p:nvPr/>
        </p:nvPicPr>
        <p:blipFill>
          <a:blip r:embed="rId11"/>
          <a:stretch>
            <a:fillRect/>
          </a:stretch>
        </p:blipFill>
        <p:spPr>
          <a:xfrm>
            <a:off x="350093" y="4491122"/>
            <a:ext cx="1711842" cy="1711842"/>
          </a:xfrm>
          <a:prstGeom prst="rect">
            <a:avLst/>
          </a:prstGeom>
        </p:spPr>
      </p:pic>
      <p:pic>
        <p:nvPicPr>
          <p:cNvPr id="8" name="Picture 7">
            <a:extLst>
              <a:ext uri="{FF2B5EF4-FFF2-40B4-BE49-F238E27FC236}">
                <a16:creationId xmlns:a16="http://schemas.microsoft.com/office/drawing/2014/main" id="{A3380CAE-61C9-064E-BF42-A3257E155123}"/>
              </a:ext>
            </a:extLst>
          </p:cNvPr>
          <p:cNvPicPr>
            <a:picLocks noChangeAspect="1"/>
          </p:cNvPicPr>
          <p:nvPr/>
        </p:nvPicPr>
        <p:blipFill>
          <a:blip r:embed="rId12"/>
          <a:stretch>
            <a:fillRect/>
          </a:stretch>
        </p:blipFill>
        <p:spPr>
          <a:xfrm>
            <a:off x="2521026" y="4803489"/>
            <a:ext cx="1589780" cy="1589780"/>
          </a:xfrm>
          <a:prstGeom prst="rect">
            <a:avLst/>
          </a:prstGeom>
        </p:spPr>
      </p:pic>
      <p:pic>
        <p:nvPicPr>
          <p:cNvPr id="9" name="Picture 8">
            <a:extLst>
              <a:ext uri="{FF2B5EF4-FFF2-40B4-BE49-F238E27FC236}">
                <a16:creationId xmlns:a16="http://schemas.microsoft.com/office/drawing/2014/main" id="{13BCAD07-AEDD-6747-B679-F35F003AA575}"/>
              </a:ext>
            </a:extLst>
          </p:cNvPr>
          <p:cNvPicPr>
            <a:picLocks noChangeAspect="1"/>
          </p:cNvPicPr>
          <p:nvPr/>
        </p:nvPicPr>
        <p:blipFill>
          <a:blip r:embed="rId13"/>
          <a:stretch>
            <a:fillRect/>
          </a:stretch>
        </p:blipFill>
        <p:spPr>
          <a:xfrm>
            <a:off x="5114967" y="3188149"/>
            <a:ext cx="1111483" cy="1208134"/>
          </a:xfrm>
          <a:prstGeom prst="rect">
            <a:avLst/>
          </a:prstGeom>
        </p:spPr>
      </p:pic>
      <p:pic>
        <p:nvPicPr>
          <p:cNvPr id="10" name="Picture 9">
            <a:extLst>
              <a:ext uri="{FF2B5EF4-FFF2-40B4-BE49-F238E27FC236}">
                <a16:creationId xmlns:a16="http://schemas.microsoft.com/office/drawing/2014/main" id="{9BA64BB0-6634-694E-88CD-B7951B0E4D23}"/>
              </a:ext>
            </a:extLst>
          </p:cNvPr>
          <p:cNvPicPr>
            <a:picLocks noChangeAspect="1"/>
          </p:cNvPicPr>
          <p:nvPr/>
        </p:nvPicPr>
        <p:blipFill>
          <a:blip r:embed="rId14"/>
          <a:stretch>
            <a:fillRect/>
          </a:stretch>
        </p:blipFill>
        <p:spPr>
          <a:xfrm>
            <a:off x="4723479" y="4953500"/>
            <a:ext cx="1882543" cy="1882543"/>
          </a:xfrm>
          <a:prstGeom prst="rect">
            <a:avLst/>
          </a:prstGeom>
        </p:spPr>
      </p:pic>
      <p:pic>
        <p:nvPicPr>
          <p:cNvPr id="12" name="Picture 11">
            <a:extLst>
              <a:ext uri="{FF2B5EF4-FFF2-40B4-BE49-F238E27FC236}">
                <a16:creationId xmlns:a16="http://schemas.microsoft.com/office/drawing/2014/main" id="{FD419F38-F16C-6041-8406-B9ACEB0B75DA}"/>
              </a:ext>
            </a:extLst>
          </p:cNvPr>
          <p:cNvPicPr>
            <a:picLocks noChangeAspect="1"/>
          </p:cNvPicPr>
          <p:nvPr/>
        </p:nvPicPr>
        <p:blipFill>
          <a:blip r:embed="rId15"/>
          <a:stretch>
            <a:fillRect/>
          </a:stretch>
        </p:blipFill>
        <p:spPr>
          <a:xfrm>
            <a:off x="6930474" y="3735001"/>
            <a:ext cx="1595397" cy="1063598"/>
          </a:xfrm>
          <a:prstGeom prst="rect">
            <a:avLst/>
          </a:prstGeom>
        </p:spPr>
      </p:pic>
      <p:sp>
        <p:nvSpPr>
          <p:cNvPr id="32" name="TextBox 31">
            <a:extLst>
              <a:ext uri="{FF2B5EF4-FFF2-40B4-BE49-F238E27FC236}">
                <a16:creationId xmlns:a16="http://schemas.microsoft.com/office/drawing/2014/main" id="{008CEFD4-A1EE-E543-BBE1-3807ABA27558}"/>
              </a:ext>
            </a:extLst>
          </p:cNvPr>
          <p:cNvSpPr txBox="1"/>
          <p:nvPr/>
        </p:nvSpPr>
        <p:spPr>
          <a:xfrm>
            <a:off x="-40640" y="6622236"/>
            <a:ext cx="1383712" cy="215444"/>
          </a:xfrm>
          <a:prstGeom prst="rect">
            <a:avLst/>
          </a:prstGeom>
          <a:noFill/>
        </p:spPr>
        <p:txBody>
          <a:bodyPr wrap="none" rtlCol="0">
            <a:spAutoFit/>
          </a:bodyPr>
          <a:lstStyle/>
          <a:p>
            <a:r>
              <a:rPr lang="en-US" sz="800">
                <a:solidFill>
                  <a:schemeClr val="bg1"/>
                </a:solidFill>
              </a:rPr>
              <a:t>© Nexgen Codecamp Pty Ltd</a:t>
            </a:r>
          </a:p>
        </p:txBody>
      </p:sp>
      <p:sp>
        <p:nvSpPr>
          <p:cNvPr id="33" name="TextBox 32">
            <a:extLst>
              <a:ext uri="{FF2B5EF4-FFF2-40B4-BE49-F238E27FC236}">
                <a16:creationId xmlns:a16="http://schemas.microsoft.com/office/drawing/2014/main" id="{03E3CBD2-868E-B144-A6CF-DD4319F80936}"/>
              </a:ext>
            </a:extLst>
          </p:cNvPr>
          <p:cNvSpPr txBox="1"/>
          <p:nvPr/>
        </p:nvSpPr>
        <p:spPr>
          <a:xfrm>
            <a:off x="7397971" y="6132818"/>
            <a:ext cx="1096967" cy="369332"/>
          </a:xfrm>
          <a:prstGeom prst="rect">
            <a:avLst/>
          </a:prstGeom>
          <a:noFill/>
        </p:spPr>
        <p:txBody>
          <a:bodyPr wrap="none" rtlCol="0">
            <a:spAutoFit/>
          </a:bodyPr>
          <a:lstStyle/>
          <a:p>
            <a:r>
              <a:rPr lang="en-AU" dirty="0">
                <a:solidFill>
                  <a:schemeClr val="bg1"/>
                </a:solidFill>
              </a:rPr>
              <a:t>Transistor</a:t>
            </a:r>
            <a:endParaRPr lang="en-US" dirty="0">
              <a:solidFill>
                <a:schemeClr val="bg1"/>
              </a:solidFill>
            </a:endParaRPr>
          </a:p>
        </p:txBody>
      </p:sp>
      <p:pic>
        <p:nvPicPr>
          <p:cNvPr id="13" name="Picture 12">
            <a:extLst>
              <a:ext uri="{FF2B5EF4-FFF2-40B4-BE49-F238E27FC236}">
                <a16:creationId xmlns:a16="http://schemas.microsoft.com/office/drawing/2014/main" id="{E0549F45-D349-6449-84EA-8616B15A3209}"/>
              </a:ext>
            </a:extLst>
          </p:cNvPr>
          <p:cNvPicPr>
            <a:picLocks noChangeAspect="1"/>
          </p:cNvPicPr>
          <p:nvPr/>
        </p:nvPicPr>
        <p:blipFill>
          <a:blip r:embed="rId16"/>
          <a:stretch>
            <a:fillRect/>
          </a:stretch>
        </p:blipFill>
        <p:spPr>
          <a:xfrm>
            <a:off x="7360603" y="5342732"/>
            <a:ext cx="1001940" cy="797443"/>
          </a:xfrm>
          <a:prstGeom prst="rect">
            <a:avLst/>
          </a:prstGeom>
        </p:spPr>
      </p:pic>
    </p:spTree>
    <p:extLst>
      <p:ext uri="{BB962C8B-B14F-4D97-AF65-F5344CB8AC3E}">
        <p14:creationId xmlns:p14="http://schemas.microsoft.com/office/powerpoint/2010/main" val="3390308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Shape 69"/>
        <p:cNvGrpSpPr/>
        <p:nvPr/>
      </p:nvGrpSpPr>
      <p:grpSpPr>
        <a:xfrm>
          <a:off x="0" y="0"/>
          <a:ext cx="0" cy="0"/>
          <a:chOff x="0" y="0"/>
          <a:chExt cx="0" cy="0"/>
        </a:xfrm>
      </p:grpSpPr>
      <p:pic>
        <p:nvPicPr>
          <p:cNvPr id="72" name="Shape 72" descr="CC Fin Rebrand_gdrive_Blue2_319x132px.png"/>
          <p:cNvPicPr preferRelativeResize="0"/>
          <p:nvPr/>
        </p:nvPicPr>
        <p:blipFill>
          <a:blip r:embed="rId3">
            <a:alphaModFix/>
          </a:blip>
          <a:stretch>
            <a:fillRect/>
          </a:stretch>
        </p:blipFill>
        <p:spPr>
          <a:xfrm>
            <a:off x="7939261" y="85151"/>
            <a:ext cx="1055525" cy="436775"/>
          </a:xfrm>
          <a:prstGeom prst="rect">
            <a:avLst/>
          </a:prstGeom>
          <a:noFill/>
          <a:ln>
            <a:noFill/>
          </a:ln>
        </p:spPr>
      </p:pic>
      <p:sp>
        <p:nvSpPr>
          <p:cNvPr id="8" name="Title 1">
            <a:extLst>
              <a:ext uri="{FF2B5EF4-FFF2-40B4-BE49-F238E27FC236}">
                <a16:creationId xmlns:a16="http://schemas.microsoft.com/office/drawing/2014/main" id="{D1F197D7-636D-3742-9085-9F938707A80E}"/>
              </a:ext>
            </a:extLst>
          </p:cNvPr>
          <p:cNvSpPr>
            <a:spLocks noGrp="1"/>
          </p:cNvSpPr>
          <p:nvPr>
            <p:ph type="ctrTitle"/>
          </p:nvPr>
        </p:nvSpPr>
        <p:spPr>
          <a:xfrm>
            <a:off x="590143" y="408581"/>
            <a:ext cx="7772400" cy="1470025"/>
          </a:xfrm>
        </p:spPr>
        <p:txBody>
          <a:bodyPr/>
          <a:lstStyle/>
          <a:p>
            <a:r>
              <a:rPr lang="en-AU" dirty="0">
                <a:solidFill>
                  <a:schemeClr val="bg1"/>
                </a:solidFill>
              </a:rPr>
              <a:t>C</a:t>
            </a:r>
            <a:r>
              <a:rPr lang="en-US" dirty="0" err="1">
                <a:solidFill>
                  <a:schemeClr val="bg1"/>
                </a:solidFill>
              </a:rPr>
              <a:t>omponent</a:t>
            </a:r>
            <a:r>
              <a:rPr lang="en-US" dirty="0">
                <a:solidFill>
                  <a:schemeClr val="bg1"/>
                </a:solidFill>
              </a:rPr>
              <a:t> Game</a:t>
            </a:r>
          </a:p>
        </p:txBody>
      </p:sp>
      <p:sp>
        <p:nvSpPr>
          <p:cNvPr id="9" name="TextBox 8">
            <a:extLst>
              <a:ext uri="{FF2B5EF4-FFF2-40B4-BE49-F238E27FC236}">
                <a16:creationId xmlns:a16="http://schemas.microsoft.com/office/drawing/2014/main" id="{68052974-92E5-2D41-8678-98C7F1B0792D}"/>
              </a:ext>
            </a:extLst>
          </p:cNvPr>
          <p:cNvSpPr txBox="1"/>
          <p:nvPr/>
        </p:nvSpPr>
        <p:spPr>
          <a:xfrm>
            <a:off x="3919356" y="1947461"/>
            <a:ext cx="1305288" cy="3108543"/>
          </a:xfrm>
          <a:prstGeom prst="rect">
            <a:avLst/>
          </a:prstGeom>
          <a:noFill/>
        </p:spPr>
        <p:txBody>
          <a:bodyPr wrap="square" rtlCol="0">
            <a:spAutoFit/>
          </a:bodyPr>
          <a:lstStyle/>
          <a:p>
            <a:r>
              <a:rPr lang="en-AU" sz="19600" b="1" dirty="0">
                <a:solidFill>
                  <a:srgbClr val="FFFF00"/>
                </a:solidFill>
              </a:rPr>
              <a:t>?</a:t>
            </a:r>
            <a:endParaRPr lang="en-US" sz="19600" b="1" dirty="0">
              <a:solidFill>
                <a:srgbClr val="FFFF00"/>
              </a:solidFill>
            </a:endParaRPr>
          </a:p>
        </p:txBody>
      </p:sp>
      <p:sp>
        <p:nvSpPr>
          <p:cNvPr id="6" name="TextBox 5">
            <a:extLst>
              <a:ext uri="{FF2B5EF4-FFF2-40B4-BE49-F238E27FC236}">
                <a16:creationId xmlns:a16="http://schemas.microsoft.com/office/drawing/2014/main" id="{400E5585-181C-8A46-82A9-3A29BB74A574}"/>
              </a:ext>
            </a:extLst>
          </p:cNvPr>
          <p:cNvSpPr txBox="1"/>
          <p:nvPr/>
        </p:nvSpPr>
        <p:spPr>
          <a:xfrm>
            <a:off x="-40640" y="6622236"/>
            <a:ext cx="1383712" cy="215444"/>
          </a:xfrm>
          <a:prstGeom prst="rect">
            <a:avLst/>
          </a:prstGeom>
          <a:noFill/>
        </p:spPr>
        <p:txBody>
          <a:bodyPr wrap="none" rtlCol="0">
            <a:spAutoFit/>
          </a:bodyPr>
          <a:lstStyle/>
          <a:p>
            <a:r>
              <a:rPr lang="en-US" sz="800">
                <a:solidFill>
                  <a:schemeClr val="bg1"/>
                </a:solidFill>
              </a:rPr>
              <a:t>© Nexgen Codecamp Pty Ltd</a:t>
            </a:r>
          </a:p>
        </p:txBody>
      </p:sp>
    </p:spTree>
    <p:extLst>
      <p:ext uri="{BB962C8B-B14F-4D97-AF65-F5344CB8AC3E}">
        <p14:creationId xmlns:p14="http://schemas.microsoft.com/office/powerpoint/2010/main" val="19987936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Shape 69"/>
        <p:cNvGrpSpPr/>
        <p:nvPr/>
      </p:nvGrpSpPr>
      <p:grpSpPr>
        <a:xfrm>
          <a:off x="0" y="0"/>
          <a:ext cx="0" cy="0"/>
          <a:chOff x="0" y="0"/>
          <a:chExt cx="0" cy="0"/>
        </a:xfrm>
      </p:grpSpPr>
      <p:pic>
        <p:nvPicPr>
          <p:cNvPr id="72" name="Shape 72" descr="CC Fin Rebrand_gdrive_Blue2_319x132px.png"/>
          <p:cNvPicPr preferRelativeResize="0"/>
          <p:nvPr/>
        </p:nvPicPr>
        <p:blipFill>
          <a:blip r:embed="rId3">
            <a:alphaModFix/>
          </a:blip>
          <a:stretch>
            <a:fillRect/>
          </a:stretch>
        </p:blipFill>
        <p:spPr>
          <a:xfrm>
            <a:off x="7939261" y="85151"/>
            <a:ext cx="1055525" cy="436775"/>
          </a:xfrm>
          <a:prstGeom prst="rect">
            <a:avLst/>
          </a:prstGeom>
          <a:noFill/>
          <a:ln>
            <a:noFill/>
          </a:ln>
        </p:spPr>
      </p:pic>
      <p:sp>
        <p:nvSpPr>
          <p:cNvPr id="8" name="Title 1">
            <a:extLst>
              <a:ext uri="{FF2B5EF4-FFF2-40B4-BE49-F238E27FC236}">
                <a16:creationId xmlns:a16="http://schemas.microsoft.com/office/drawing/2014/main" id="{D1F197D7-636D-3742-9085-9F938707A80E}"/>
              </a:ext>
            </a:extLst>
          </p:cNvPr>
          <p:cNvSpPr>
            <a:spLocks noGrp="1"/>
          </p:cNvSpPr>
          <p:nvPr>
            <p:ph type="ctrTitle"/>
          </p:nvPr>
        </p:nvSpPr>
        <p:spPr>
          <a:xfrm>
            <a:off x="590143" y="408581"/>
            <a:ext cx="7772400" cy="1470025"/>
          </a:xfrm>
        </p:spPr>
        <p:txBody>
          <a:bodyPr/>
          <a:lstStyle/>
          <a:p>
            <a:r>
              <a:rPr lang="en-AU" dirty="0">
                <a:solidFill>
                  <a:schemeClr val="bg1"/>
                </a:solidFill>
              </a:rPr>
              <a:t>What is Electricity?</a:t>
            </a:r>
            <a:endParaRPr lang="en-US" dirty="0">
              <a:solidFill>
                <a:schemeClr val="bg1"/>
              </a:solidFill>
            </a:endParaRPr>
          </a:p>
        </p:txBody>
      </p:sp>
      <p:pic>
        <p:nvPicPr>
          <p:cNvPr id="2" name="Picture 1">
            <a:extLst>
              <a:ext uri="{FF2B5EF4-FFF2-40B4-BE49-F238E27FC236}">
                <a16:creationId xmlns:a16="http://schemas.microsoft.com/office/drawing/2014/main" id="{982262B8-8737-5D44-A999-F50A99FC454C}"/>
              </a:ext>
            </a:extLst>
          </p:cNvPr>
          <p:cNvPicPr>
            <a:picLocks noChangeAspect="1"/>
          </p:cNvPicPr>
          <p:nvPr/>
        </p:nvPicPr>
        <p:blipFill>
          <a:blip r:embed="rId4"/>
          <a:stretch>
            <a:fillRect/>
          </a:stretch>
        </p:blipFill>
        <p:spPr>
          <a:xfrm>
            <a:off x="2499384" y="1143593"/>
            <a:ext cx="3953917" cy="3953917"/>
          </a:xfrm>
          <a:prstGeom prst="rect">
            <a:avLst/>
          </a:prstGeom>
        </p:spPr>
      </p:pic>
      <p:sp>
        <p:nvSpPr>
          <p:cNvPr id="6" name="TextBox 5">
            <a:extLst>
              <a:ext uri="{FF2B5EF4-FFF2-40B4-BE49-F238E27FC236}">
                <a16:creationId xmlns:a16="http://schemas.microsoft.com/office/drawing/2014/main" id="{868AFEE9-56CF-7743-BA56-29AB4D24CC1F}"/>
              </a:ext>
            </a:extLst>
          </p:cNvPr>
          <p:cNvSpPr txBox="1"/>
          <p:nvPr/>
        </p:nvSpPr>
        <p:spPr>
          <a:xfrm>
            <a:off x="-40640" y="6622236"/>
            <a:ext cx="1383712" cy="215444"/>
          </a:xfrm>
          <a:prstGeom prst="rect">
            <a:avLst/>
          </a:prstGeom>
          <a:noFill/>
        </p:spPr>
        <p:txBody>
          <a:bodyPr wrap="none" rtlCol="0">
            <a:spAutoFit/>
          </a:bodyPr>
          <a:lstStyle/>
          <a:p>
            <a:r>
              <a:rPr lang="en-US" sz="800">
                <a:solidFill>
                  <a:schemeClr val="bg1"/>
                </a:solidFill>
              </a:rPr>
              <a:t>© Nexgen Codecamp Pty Ltd</a:t>
            </a:r>
          </a:p>
        </p:txBody>
      </p:sp>
    </p:spTree>
    <p:extLst>
      <p:ext uri="{BB962C8B-B14F-4D97-AF65-F5344CB8AC3E}">
        <p14:creationId xmlns:p14="http://schemas.microsoft.com/office/powerpoint/2010/main" val="1469540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Shape 69"/>
        <p:cNvGrpSpPr/>
        <p:nvPr/>
      </p:nvGrpSpPr>
      <p:grpSpPr>
        <a:xfrm>
          <a:off x="0" y="0"/>
          <a:ext cx="0" cy="0"/>
          <a:chOff x="0" y="0"/>
          <a:chExt cx="0" cy="0"/>
        </a:xfrm>
      </p:grpSpPr>
      <p:pic>
        <p:nvPicPr>
          <p:cNvPr id="72" name="Shape 72" descr="CC Fin Rebrand_gdrive_Blue2_319x132px.png"/>
          <p:cNvPicPr preferRelativeResize="0"/>
          <p:nvPr/>
        </p:nvPicPr>
        <p:blipFill>
          <a:blip r:embed="rId3">
            <a:alphaModFix/>
          </a:blip>
          <a:stretch>
            <a:fillRect/>
          </a:stretch>
        </p:blipFill>
        <p:spPr>
          <a:xfrm>
            <a:off x="7939261" y="85151"/>
            <a:ext cx="1055525" cy="436775"/>
          </a:xfrm>
          <a:prstGeom prst="rect">
            <a:avLst/>
          </a:prstGeom>
          <a:noFill/>
          <a:ln>
            <a:noFill/>
          </a:ln>
        </p:spPr>
      </p:pic>
      <p:sp>
        <p:nvSpPr>
          <p:cNvPr id="8" name="Title 1">
            <a:extLst>
              <a:ext uri="{FF2B5EF4-FFF2-40B4-BE49-F238E27FC236}">
                <a16:creationId xmlns:a16="http://schemas.microsoft.com/office/drawing/2014/main" id="{D1F197D7-636D-3742-9085-9F938707A80E}"/>
              </a:ext>
            </a:extLst>
          </p:cNvPr>
          <p:cNvSpPr>
            <a:spLocks noGrp="1"/>
          </p:cNvSpPr>
          <p:nvPr>
            <p:ph type="ctrTitle"/>
          </p:nvPr>
        </p:nvSpPr>
        <p:spPr>
          <a:xfrm>
            <a:off x="590143" y="408581"/>
            <a:ext cx="7772400" cy="912219"/>
          </a:xfrm>
        </p:spPr>
        <p:txBody>
          <a:bodyPr/>
          <a:lstStyle/>
          <a:p>
            <a:r>
              <a:rPr lang="en-AU" dirty="0">
                <a:solidFill>
                  <a:schemeClr val="bg1"/>
                </a:solidFill>
              </a:rPr>
              <a:t>What is Electricity?</a:t>
            </a:r>
            <a:endParaRPr lang="en-US" dirty="0">
              <a:solidFill>
                <a:schemeClr val="bg1"/>
              </a:solidFill>
            </a:endParaRPr>
          </a:p>
        </p:txBody>
      </p:sp>
      <p:sp>
        <p:nvSpPr>
          <p:cNvPr id="9" name="TextBox 8">
            <a:extLst>
              <a:ext uri="{FF2B5EF4-FFF2-40B4-BE49-F238E27FC236}">
                <a16:creationId xmlns:a16="http://schemas.microsoft.com/office/drawing/2014/main" id="{D84A6178-75FE-4D40-B89A-BD3D59DF2F3F}"/>
              </a:ext>
            </a:extLst>
          </p:cNvPr>
          <p:cNvSpPr txBox="1"/>
          <p:nvPr/>
        </p:nvSpPr>
        <p:spPr>
          <a:xfrm>
            <a:off x="-40640" y="6622236"/>
            <a:ext cx="1383712" cy="215444"/>
          </a:xfrm>
          <a:prstGeom prst="rect">
            <a:avLst/>
          </a:prstGeom>
          <a:noFill/>
        </p:spPr>
        <p:txBody>
          <a:bodyPr wrap="none" rtlCol="0">
            <a:spAutoFit/>
          </a:bodyPr>
          <a:lstStyle/>
          <a:p>
            <a:r>
              <a:rPr lang="en-US" sz="800">
                <a:solidFill>
                  <a:schemeClr val="bg1"/>
                </a:solidFill>
              </a:rPr>
              <a:t>© Nexgen Codecamp Pty Ltd</a:t>
            </a:r>
          </a:p>
        </p:txBody>
      </p:sp>
      <p:sp>
        <p:nvSpPr>
          <p:cNvPr id="2" name="Rectangle 1">
            <a:extLst>
              <a:ext uri="{FF2B5EF4-FFF2-40B4-BE49-F238E27FC236}">
                <a16:creationId xmlns:a16="http://schemas.microsoft.com/office/drawing/2014/main" id="{DAF6CF61-4F67-1846-A4B4-3AC8AC696CBD}"/>
              </a:ext>
            </a:extLst>
          </p:cNvPr>
          <p:cNvSpPr/>
          <p:nvPr/>
        </p:nvSpPr>
        <p:spPr>
          <a:xfrm>
            <a:off x="3069152" y="5397167"/>
            <a:ext cx="3005695" cy="369332"/>
          </a:xfrm>
          <a:prstGeom prst="rect">
            <a:avLst/>
          </a:prstGeom>
        </p:spPr>
        <p:style>
          <a:lnRef idx="3">
            <a:schemeClr val="lt1"/>
          </a:lnRef>
          <a:fillRef idx="1">
            <a:schemeClr val="accent1"/>
          </a:fillRef>
          <a:effectRef idx="1">
            <a:schemeClr val="accent1"/>
          </a:effectRef>
          <a:fontRef idx="minor">
            <a:schemeClr val="lt1"/>
          </a:fontRef>
        </p:style>
        <p:txBody>
          <a:bodyPr wrap="none">
            <a:spAutoFit/>
          </a:bodyPr>
          <a:lstStyle/>
          <a:p>
            <a:r>
              <a:rPr lang="en-US"/>
              <a:t>https://youtu.be/0zif9w_vqx0</a:t>
            </a:r>
          </a:p>
        </p:txBody>
      </p:sp>
      <p:pic>
        <p:nvPicPr>
          <p:cNvPr id="4" name="Picture 3" descr="A close up of a logo&#10;&#10;Description automatically generated">
            <a:extLst>
              <a:ext uri="{FF2B5EF4-FFF2-40B4-BE49-F238E27FC236}">
                <a16:creationId xmlns:a16="http://schemas.microsoft.com/office/drawing/2014/main" id="{21B37F4F-D98C-F848-B99B-D2F5715F0E3E}"/>
              </a:ext>
            </a:extLst>
          </p:cNvPr>
          <p:cNvPicPr>
            <a:picLocks noChangeAspect="1"/>
          </p:cNvPicPr>
          <p:nvPr/>
        </p:nvPicPr>
        <p:blipFill>
          <a:blip r:embed="rId4"/>
          <a:stretch>
            <a:fillRect/>
          </a:stretch>
        </p:blipFill>
        <p:spPr>
          <a:xfrm>
            <a:off x="775447" y="1370710"/>
            <a:ext cx="7593106" cy="4007638"/>
          </a:xfrm>
          <a:prstGeom prst="rect">
            <a:avLst/>
          </a:prstGeom>
        </p:spPr>
      </p:pic>
    </p:spTree>
    <p:extLst>
      <p:ext uri="{BB962C8B-B14F-4D97-AF65-F5344CB8AC3E}">
        <p14:creationId xmlns:p14="http://schemas.microsoft.com/office/powerpoint/2010/main" val="40255702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B46BA76-3A53-2B40-B86F-D97F7523C372}"/>
              </a:ext>
            </a:extLst>
          </p:cNvPr>
          <p:cNvSpPr>
            <a:spLocks noGrp="1"/>
          </p:cNvSpPr>
          <p:nvPr>
            <p:ph type="ctrTitle"/>
          </p:nvPr>
        </p:nvSpPr>
        <p:spPr>
          <a:xfrm>
            <a:off x="685799" y="138007"/>
            <a:ext cx="7772400" cy="613833"/>
          </a:xfrm>
        </p:spPr>
        <p:txBody>
          <a:bodyPr>
            <a:normAutofit fontScale="90000"/>
          </a:bodyPr>
          <a:lstStyle/>
          <a:p>
            <a:r>
              <a:rPr lang="en-US" dirty="0">
                <a:solidFill>
                  <a:schemeClr val="bg1"/>
                </a:solidFill>
              </a:rPr>
              <a:t>Electricity</a:t>
            </a:r>
          </a:p>
        </p:txBody>
      </p:sp>
      <p:pic>
        <p:nvPicPr>
          <p:cNvPr id="2" name="Picture 1">
            <a:extLst>
              <a:ext uri="{FF2B5EF4-FFF2-40B4-BE49-F238E27FC236}">
                <a16:creationId xmlns:a16="http://schemas.microsoft.com/office/drawing/2014/main" id="{84552E1D-6424-AE46-AA50-7F542FE9CA17}"/>
              </a:ext>
            </a:extLst>
          </p:cNvPr>
          <p:cNvPicPr>
            <a:picLocks noChangeAspect="1"/>
          </p:cNvPicPr>
          <p:nvPr/>
        </p:nvPicPr>
        <p:blipFill>
          <a:blip r:embed="rId3"/>
          <a:stretch>
            <a:fillRect/>
          </a:stretch>
        </p:blipFill>
        <p:spPr>
          <a:xfrm>
            <a:off x="1905000" y="1746039"/>
            <a:ext cx="5327360" cy="3689350"/>
          </a:xfrm>
          <a:prstGeom prst="rect">
            <a:avLst/>
          </a:prstGeom>
        </p:spPr>
      </p:pic>
      <p:sp>
        <p:nvSpPr>
          <p:cNvPr id="3" name="Oval 2">
            <a:extLst>
              <a:ext uri="{FF2B5EF4-FFF2-40B4-BE49-F238E27FC236}">
                <a16:creationId xmlns:a16="http://schemas.microsoft.com/office/drawing/2014/main" id="{054008D2-6BFA-3940-9B03-3DEB7980AE55}"/>
              </a:ext>
            </a:extLst>
          </p:cNvPr>
          <p:cNvSpPr/>
          <p:nvPr/>
        </p:nvSpPr>
        <p:spPr>
          <a:xfrm>
            <a:off x="1623641" y="4607989"/>
            <a:ext cx="333720" cy="298260"/>
          </a:xfrm>
          <a:prstGeom prst="ellipse">
            <a:avLst/>
          </a:prstGeom>
          <a:solidFill>
            <a:srgbClr val="FF0000"/>
          </a:solidFill>
          <a:ln w="9525"/>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a:t>-</a:t>
            </a:r>
          </a:p>
        </p:txBody>
      </p:sp>
      <p:sp>
        <p:nvSpPr>
          <p:cNvPr id="8" name="Oval 7">
            <a:extLst>
              <a:ext uri="{FF2B5EF4-FFF2-40B4-BE49-F238E27FC236}">
                <a16:creationId xmlns:a16="http://schemas.microsoft.com/office/drawing/2014/main" id="{505AB7C9-6556-A748-88DD-C06DF5FA39A8}"/>
              </a:ext>
            </a:extLst>
          </p:cNvPr>
          <p:cNvSpPr/>
          <p:nvPr/>
        </p:nvSpPr>
        <p:spPr>
          <a:xfrm>
            <a:off x="1908322" y="3139536"/>
            <a:ext cx="333720" cy="298260"/>
          </a:xfrm>
          <a:prstGeom prst="ellipse">
            <a:avLst/>
          </a:prstGeom>
          <a:solidFill>
            <a:srgbClr val="FF0000"/>
          </a:solidFill>
          <a:ln w="9525"/>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a:t>-</a:t>
            </a:r>
          </a:p>
        </p:txBody>
      </p:sp>
      <p:sp>
        <p:nvSpPr>
          <p:cNvPr id="11" name="Oval 10">
            <a:extLst>
              <a:ext uri="{FF2B5EF4-FFF2-40B4-BE49-F238E27FC236}">
                <a16:creationId xmlns:a16="http://schemas.microsoft.com/office/drawing/2014/main" id="{5D7A806A-4BDD-1D4B-A357-B4DA59C261E9}"/>
              </a:ext>
            </a:extLst>
          </p:cNvPr>
          <p:cNvSpPr/>
          <p:nvPr/>
        </p:nvSpPr>
        <p:spPr>
          <a:xfrm>
            <a:off x="4172441" y="3292454"/>
            <a:ext cx="333720" cy="298260"/>
          </a:xfrm>
          <a:prstGeom prst="ellipse">
            <a:avLst/>
          </a:prstGeom>
          <a:solidFill>
            <a:srgbClr val="FF0000"/>
          </a:solidFill>
          <a:ln w="9525"/>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a:t>-</a:t>
            </a:r>
          </a:p>
        </p:txBody>
      </p:sp>
      <p:sp>
        <p:nvSpPr>
          <p:cNvPr id="12" name="Oval 11">
            <a:extLst>
              <a:ext uri="{FF2B5EF4-FFF2-40B4-BE49-F238E27FC236}">
                <a16:creationId xmlns:a16="http://schemas.microsoft.com/office/drawing/2014/main" id="{06AFF0AA-1F3A-5D41-B34F-902C7046168D}"/>
              </a:ext>
            </a:extLst>
          </p:cNvPr>
          <p:cNvSpPr/>
          <p:nvPr/>
        </p:nvSpPr>
        <p:spPr>
          <a:xfrm>
            <a:off x="4968241" y="3182832"/>
            <a:ext cx="333720" cy="298260"/>
          </a:xfrm>
          <a:prstGeom prst="ellipse">
            <a:avLst/>
          </a:prstGeom>
          <a:solidFill>
            <a:srgbClr val="FF0000"/>
          </a:solidFill>
          <a:ln w="9525"/>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a:t>-</a:t>
            </a:r>
          </a:p>
        </p:txBody>
      </p:sp>
      <p:sp>
        <p:nvSpPr>
          <p:cNvPr id="13" name="Oval 12">
            <a:extLst>
              <a:ext uri="{FF2B5EF4-FFF2-40B4-BE49-F238E27FC236}">
                <a16:creationId xmlns:a16="http://schemas.microsoft.com/office/drawing/2014/main" id="{46D670D3-0D58-1947-B323-0C8645A3889A}"/>
              </a:ext>
            </a:extLst>
          </p:cNvPr>
          <p:cNvSpPr/>
          <p:nvPr/>
        </p:nvSpPr>
        <p:spPr>
          <a:xfrm>
            <a:off x="5943601" y="3590714"/>
            <a:ext cx="333720" cy="298260"/>
          </a:xfrm>
          <a:prstGeom prst="ellipse">
            <a:avLst/>
          </a:prstGeom>
          <a:solidFill>
            <a:srgbClr val="FF0000"/>
          </a:solidFill>
          <a:ln w="9525"/>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a:t>-</a:t>
            </a:r>
          </a:p>
        </p:txBody>
      </p:sp>
      <p:sp>
        <p:nvSpPr>
          <p:cNvPr id="14" name="Oval 13">
            <a:extLst>
              <a:ext uri="{FF2B5EF4-FFF2-40B4-BE49-F238E27FC236}">
                <a16:creationId xmlns:a16="http://schemas.microsoft.com/office/drawing/2014/main" id="{C2C317F2-8C27-574D-854A-1C93E6EC9E09}"/>
              </a:ext>
            </a:extLst>
          </p:cNvPr>
          <p:cNvSpPr/>
          <p:nvPr/>
        </p:nvSpPr>
        <p:spPr>
          <a:xfrm>
            <a:off x="7022121" y="4458859"/>
            <a:ext cx="333720" cy="298260"/>
          </a:xfrm>
          <a:prstGeom prst="ellipse">
            <a:avLst/>
          </a:prstGeom>
          <a:solidFill>
            <a:srgbClr val="FF0000"/>
          </a:solidFill>
          <a:ln w="9525"/>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a:t>-</a:t>
            </a:r>
          </a:p>
        </p:txBody>
      </p:sp>
      <p:pic>
        <p:nvPicPr>
          <p:cNvPr id="15" name="Shape 72" descr="CC Fin Rebrand_gdrive_Blue2_319x132px.png">
            <a:extLst>
              <a:ext uri="{FF2B5EF4-FFF2-40B4-BE49-F238E27FC236}">
                <a16:creationId xmlns:a16="http://schemas.microsoft.com/office/drawing/2014/main" id="{ABF3185C-2957-4243-87C9-21A7EC077F8A}"/>
              </a:ext>
            </a:extLst>
          </p:cNvPr>
          <p:cNvPicPr preferRelativeResize="0"/>
          <p:nvPr/>
        </p:nvPicPr>
        <p:blipFill>
          <a:blip r:embed="rId4">
            <a:alphaModFix/>
          </a:blip>
          <a:stretch>
            <a:fillRect/>
          </a:stretch>
        </p:blipFill>
        <p:spPr>
          <a:xfrm>
            <a:off x="7939261" y="85151"/>
            <a:ext cx="1055525" cy="436775"/>
          </a:xfrm>
          <a:prstGeom prst="rect">
            <a:avLst/>
          </a:prstGeom>
          <a:noFill/>
          <a:ln>
            <a:noFill/>
          </a:ln>
        </p:spPr>
      </p:pic>
      <p:sp>
        <p:nvSpPr>
          <p:cNvPr id="7" name="TextBox 6">
            <a:extLst>
              <a:ext uri="{FF2B5EF4-FFF2-40B4-BE49-F238E27FC236}">
                <a16:creationId xmlns:a16="http://schemas.microsoft.com/office/drawing/2014/main" id="{DA2F5538-92D9-6F48-9EF9-EC98CBF99BE0}"/>
              </a:ext>
            </a:extLst>
          </p:cNvPr>
          <p:cNvSpPr txBox="1"/>
          <p:nvPr/>
        </p:nvSpPr>
        <p:spPr>
          <a:xfrm>
            <a:off x="4278376" y="4767797"/>
            <a:ext cx="723275" cy="461665"/>
          </a:xfrm>
          <a:prstGeom prst="rect">
            <a:avLst/>
          </a:prstGeom>
          <a:noFill/>
        </p:spPr>
        <p:txBody>
          <a:bodyPr wrap="none" rtlCol="0">
            <a:spAutoFit/>
          </a:bodyPr>
          <a:lstStyle/>
          <a:p>
            <a:r>
              <a:rPr lang="en-US" sz="2400" b="1">
                <a:solidFill>
                  <a:schemeClr val="bg1"/>
                </a:solidFill>
              </a:rPr>
              <a:t>1.5v</a:t>
            </a:r>
          </a:p>
        </p:txBody>
      </p:sp>
      <p:sp>
        <p:nvSpPr>
          <p:cNvPr id="17" name="TextBox 16">
            <a:extLst>
              <a:ext uri="{FF2B5EF4-FFF2-40B4-BE49-F238E27FC236}">
                <a16:creationId xmlns:a16="http://schemas.microsoft.com/office/drawing/2014/main" id="{3DE7BBB5-8873-5D41-A957-0BB2DB793319}"/>
              </a:ext>
            </a:extLst>
          </p:cNvPr>
          <p:cNvSpPr txBox="1"/>
          <p:nvPr/>
        </p:nvSpPr>
        <p:spPr>
          <a:xfrm>
            <a:off x="1699945" y="915725"/>
            <a:ext cx="5880136" cy="523220"/>
          </a:xfrm>
          <a:prstGeom prst="rect">
            <a:avLst/>
          </a:prstGeom>
          <a:noFill/>
        </p:spPr>
        <p:txBody>
          <a:bodyPr wrap="none" rtlCol="0">
            <a:spAutoFit/>
          </a:bodyPr>
          <a:lstStyle/>
          <a:p>
            <a:r>
              <a:rPr lang="en-US" sz="2800">
                <a:solidFill>
                  <a:srgbClr val="FFFF00"/>
                </a:solidFill>
                <a:latin typeface="Phosphate Solid" panose="02000506050000020004" pitchFamily="2" charset="77"/>
                <a:cs typeface="Phosphate Solid" panose="02000506050000020004" pitchFamily="2" charset="77"/>
              </a:rPr>
              <a:t>Voltage</a:t>
            </a:r>
            <a:r>
              <a:rPr lang="en-US" sz="2800">
                <a:solidFill>
                  <a:schemeClr val="bg1"/>
                </a:solidFill>
                <a:latin typeface="Phosphate Solid" panose="02000506050000020004" pitchFamily="2" charset="77"/>
                <a:cs typeface="Phosphate Solid" panose="02000506050000020004" pitchFamily="2" charset="77"/>
              </a:rPr>
              <a:t>, </a:t>
            </a:r>
            <a:r>
              <a:rPr lang="en-US" sz="2800">
                <a:solidFill>
                  <a:schemeClr val="accent6"/>
                </a:solidFill>
                <a:latin typeface="Phosphate Solid" panose="02000506050000020004" pitchFamily="2" charset="77"/>
                <a:cs typeface="Phosphate Solid" panose="02000506050000020004" pitchFamily="2" charset="77"/>
              </a:rPr>
              <a:t>Current</a:t>
            </a:r>
            <a:r>
              <a:rPr lang="en-US" sz="2800">
                <a:solidFill>
                  <a:schemeClr val="bg1"/>
                </a:solidFill>
                <a:latin typeface="Phosphate Solid" panose="02000506050000020004" pitchFamily="2" charset="77"/>
                <a:cs typeface="Phosphate Solid" panose="02000506050000020004" pitchFamily="2" charset="77"/>
              </a:rPr>
              <a:t> and </a:t>
            </a:r>
            <a:r>
              <a:rPr lang="en-US" sz="2800">
                <a:solidFill>
                  <a:srgbClr val="92D050"/>
                </a:solidFill>
                <a:latin typeface="Phosphate Solid" panose="02000506050000020004" pitchFamily="2" charset="77"/>
                <a:cs typeface="Phosphate Solid" panose="02000506050000020004" pitchFamily="2" charset="77"/>
              </a:rPr>
              <a:t>Resistance</a:t>
            </a:r>
          </a:p>
        </p:txBody>
      </p:sp>
      <p:sp>
        <p:nvSpPr>
          <p:cNvPr id="18" name="TextBox 17">
            <a:extLst>
              <a:ext uri="{FF2B5EF4-FFF2-40B4-BE49-F238E27FC236}">
                <a16:creationId xmlns:a16="http://schemas.microsoft.com/office/drawing/2014/main" id="{F7075D64-ECCD-6146-AF7B-78FAA441D037}"/>
              </a:ext>
            </a:extLst>
          </p:cNvPr>
          <p:cNvSpPr txBox="1"/>
          <p:nvPr/>
        </p:nvSpPr>
        <p:spPr>
          <a:xfrm>
            <a:off x="-40640" y="6622236"/>
            <a:ext cx="1383712" cy="215444"/>
          </a:xfrm>
          <a:prstGeom prst="rect">
            <a:avLst/>
          </a:prstGeom>
          <a:noFill/>
        </p:spPr>
        <p:txBody>
          <a:bodyPr wrap="none" rtlCol="0">
            <a:spAutoFit/>
          </a:bodyPr>
          <a:lstStyle/>
          <a:p>
            <a:r>
              <a:rPr lang="en-US" sz="800">
                <a:solidFill>
                  <a:schemeClr val="bg1"/>
                </a:solidFill>
              </a:rPr>
              <a:t>© Nexgen Codecamp Pty Ltd</a:t>
            </a:r>
          </a:p>
        </p:txBody>
      </p:sp>
    </p:spTree>
    <p:extLst>
      <p:ext uri="{BB962C8B-B14F-4D97-AF65-F5344CB8AC3E}">
        <p14:creationId xmlns:p14="http://schemas.microsoft.com/office/powerpoint/2010/main" val="4087311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7DBD"/>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B1AF92-5CB0-9B4C-9B83-CF27A6D1F358}"/>
              </a:ext>
            </a:extLst>
          </p:cNvPr>
          <p:cNvSpPr txBox="1"/>
          <p:nvPr/>
        </p:nvSpPr>
        <p:spPr>
          <a:xfrm>
            <a:off x="3306937" y="1075180"/>
            <a:ext cx="2596480" cy="769441"/>
          </a:xfrm>
          <a:prstGeom prst="rect">
            <a:avLst/>
          </a:prstGeom>
          <a:noFill/>
        </p:spPr>
        <p:txBody>
          <a:bodyPr wrap="none" rtlCol="0">
            <a:spAutoFit/>
          </a:bodyPr>
          <a:lstStyle/>
          <a:p>
            <a:r>
              <a:rPr lang="en-AU" sz="4400" dirty="0">
                <a:solidFill>
                  <a:schemeClr val="bg1"/>
                </a:solidFill>
              </a:rPr>
              <a:t>Resistance</a:t>
            </a:r>
            <a:endParaRPr lang="en-US" sz="4400" dirty="0">
              <a:solidFill>
                <a:schemeClr val="bg1"/>
              </a:solidFill>
            </a:endParaRPr>
          </a:p>
        </p:txBody>
      </p:sp>
      <p:pic>
        <p:nvPicPr>
          <p:cNvPr id="5" name="Picture 4">
            <a:extLst>
              <a:ext uri="{FF2B5EF4-FFF2-40B4-BE49-F238E27FC236}">
                <a16:creationId xmlns:a16="http://schemas.microsoft.com/office/drawing/2014/main" id="{B8E8481C-C8ED-EB48-947F-9364644AB10D}"/>
              </a:ext>
            </a:extLst>
          </p:cNvPr>
          <p:cNvPicPr>
            <a:picLocks noChangeAspect="1"/>
          </p:cNvPicPr>
          <p:nvPr/>
        </p:nvPicPr>
        <p:blipFill>
          <a:blip r:embed="rId3"/>
          <a:stretch>
            <a:fillRect/>
          </a:stretch>
        </p:blipFill>
        <p:spPr>
          <a:xfrm>
            <a:off x="2352425" y="1950995"/>
            <a:ext cx="4505503" cy="3724106"/>
          </a:xfrm>
          <a:prstGeom prst="rect">
            <a:avLst/>
          </a:prstGeom>
        </p:spPr>
      </p:pic>
      <p:pic>
        <p:nvPicPr>
          <p:cNvPr id="8" name="Shape 72" descr="CC Fin Rebrand_gdrive_Blue2_319x132px.png">
            <a:extLst>
              <a:ext uri="{FF2B5EF4-FFF2-40B4-BE49-F238E27FC236}">
                <a16:creationId xmlns:a16="http://schemas.microsoft.com/office/drawing/2014/main" id="{2285C46E-F53D-7849-98B3-E4601A6FA555}"/>
              </a:ext>
            </a:extLst>
          </p:cNvPr>
          <p:cNvPicPr preferRelativeResize="0"/>
          <p:nvPr/>
        </p:nvPicPr>
        <p:blipFill>
          <a:blip r:embed="rId4">
            <a:alphaModFix/>
          </a:blip>
          <a:stretch>
            <a:fillRect/>
          </a:stretch>
        </p:blipFill>
        <p:spPr>
          <a:xfrm>
            <a:off x="7939261" y="85151"/>
            <a:ext cx="1055525" cy="436775"/>
          </a:xfrm>
          <a:prstGeom prst="rect">
            <a:avLst/>
          </a:prstGeom>
          <a:noFill/>
          <a:ln>
            <a:noFill/>
          </a:ln>
        </p:spPr>
      </p:pic>
      <p:sp>
        <p:nvSpPr>
          <p:cNvPr id="6" name="TextBox 5">
            <a:extLst>
              <a:ext uri="{FF2B5EF4-FFF2-40B4-BE49-F238E27FC236}">
                <a16:creationId xmlns:a16="http://schemas.microsoft.com/office/drawing/2014/main" id="{ACFF658D-8848-D649-8C25-2664EBF08126}"/>
              </a:ext>
            </a:extLst>
          </p:cNvPr>
          <p:cNvSpPr txBox="1"/>
          <p:nvPr/>
        </p:nvSpPr>
        <p:spPr>
          <a:xfrm>
            <a:off x="-40640" y="6622236"/>
            <a:ext cx="1383712" cy="215444"/>
          </a:xfrm>
          <a:prstGeom prst="rect">
            <a:avLst/>
          </a:prstGeom>
          <a:noFill/>
        </p:spPr>
        <p:txBody>
          <a:bodyPr wrap="none" rtlCol="0">
            <a:spAutoFit/>
          </a:bodyPr>
          <a:lstStyle/>
          <a:p>
            <a:r>
              <a:rPr lang="en-US" sz="800">
                <a:solidFill>
                  <a:schemeClr val="bg1"/>
                </a:solidFill>
              </a:rPr>
              <a:t>© Nexgen Codecamp Pty Ltd</a:t>
            </a:r>
          </a:p>
        </p:txBody>
      </p:sp>
    </p:spTree>
    <p:extLst>
      <p:ext uri="{BB962C8B-B14F-4D97-AF65-F5344CB8AC3E}">
        <p14:creationId xmlns:p14="http://schemas.microsoft.com/office/powerpoint/2010/main" val="38184702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25294</TotalTime>
  <Words>819</Words>
  <Application>Microsoft Macintosh PowerPoint</Application>
  <PresentationFormat>On-screen Show (4:3)</PresentationFormat>
  <Paragraphs>178</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Courier New</vt:lpstr>
      <vt:lpstr>Phosphate Solid</vt:lpstr>
      <vt:lpstr>Office Theme</vt:lpstr>
      <vt:lpstr>YTP Arduino – Lesson 1</vt:lpstr>
      <vt:lpstr>PowerPoint Presentation</vt:lpstr>
      <vt:lpstr>PowerPoint Presentation</vt:lpstr>
      <vt:lpstr>Component Game A game involving every component you will use this term</vt:lpstr>
      <vt:lpstr>Component Game</vt:lpstr>
      <vt:lpstr>What is Electricity?</vt:lpstr>
      <vt:lpstr>What is Electricity?</vt:lpstr>
      <vt:lpstr>Electricity</vt:lpstr>
      <vt:lpstr>PowerPoint Presentation</vt:lpstr>
      <vt:lpstr>PowerPoint Presentation</vt:lpstr>
      <vt:lpstr>PowerPoint Presentation</vt:lpstr>
      <vt:lpstr>PowerPoint Presentation</vt:lpstr>
    </vt:vector>
  </TitlesOfParts>
  <Company>Ivy Lane Photography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Monika Murphy</dc:creator>
  <cp:lastModifiedBy>Peter Januarius</cp:lastModifiedBy>
  <cp:revision>148</cp:revision>
  <dcterms:created xsi:type="dcterms:W3CDTF">2017-12-07T00:21:24Z</dcterms:created>
  <dcterms:modified xsi:type="dcterms:W3CDTF">2020-03-10T06:16:42Z</dcterms:modified>
</cp:coreProperties>
</file>